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C"/>
          </a:solidFill>
        </a:fill>
      </a:tcStyle>
    </a:wholeTbl>
    <a:band2H>
      <a:tcTxStyle/>
      <a:tcStyle>
        <a:tcBdr/>
        <a:fill>
          <a:solidFill>
            <a:srgbClr val="E7E7F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8"/>
    <p:restoredTop sz="85802" autoAdjust="0"/>
  </p:normalViewPr>
  <p:slideViewPr>
    <p:cSldViewPr snapToGrid="0">
      <p:cViewPr varScale="1">
        <p:scale>
          <a:sx n="91" d="100"/>
          <a:sy n="91" d="100"/>
        </p:scale>
        <p:origin x="3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9" name="Shape 159"/>
          <p:cNvSpPr>
            <a:spLocks noGrp="1" noRot="1" noChangeAspect="1"/>
          </p:cNvSpPr>
          <p:nvPr>
            <p:ph type="sldImg"/>
          </p:nvPr>
        </p:nvSpPr>
        <p:spPr>
          <a:xfrm>
            <a:off x="1143000" y="685800"/>
            <a:ext cx="4572000" cy="3429000"/>
          </a:xfrm>
          <a:prstGeom prst="rect">
            <a:avLst/>
          </a:prstGeom>
        </p:spPr>
        <p:txBody>
          <a:bodyPr/>
          <a:lstStyle/>
          <a:p>
            <a:endParaRPr/>
          </a:p>
        </p:txBody>
      </p:sp>
      <p:sp>
        <p:nvSpPr>
          <p:cNvPr id="160" name="Shape 16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638963395"/>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Times"/>
      </a:defRPr>
    </a:lvl1pPr>
    <a:lvl2pPr indent="228600" latinLnBrk="0">
      <a:defRPr sz="1200">
        <a:latin typeface="+mn-lt"/>
        <a:ea typeface="+mn-ea"/>
        <a:cs typeface="+mn-cs"/>
        <a:sym typeface="Times"/>
      </a:defRPr>
    </a:lvl2pPr>
    <a:lvl3pPr indent="457200" latinLnBrk="0">
      <a:defRPr sz="1200">
        <a:latin typeface="+mn-lt"/>
        <a:ea typeface="+mn-ea"/>
        <a:cs typeface="+mn-cs"/>
        <a:sym typeface="Times"/>
      </a:defRPr>
    </a:lvl3pPr>
    <a:lvl4pPr indent="685800" latinLnBrk="0">
      <a:defRPr sz="1200">
        <a:latin typeface="+mn-lt"/>
        <a:ea typeface="+mn-ea"/>
        <a:cs typeface="+mn-cs"/>
        <a:sym typeface="Times"/>
      </a:defRPr>
    </a:lvl4pPr>
    <a:lvl5pPr indent="914400" latinLnBrk="0">
      <a:defRPr sz="1200">
        <a:latin typeface="+mn-lt"/>
        <a:ea typeface="+mn-ea"/>
        <a:cs typeface="+mn-cs"/>
        <a:sym typeface="Times"/>
      </a:defRPr>
    </a:lvl5pPr>
    <a:lvl6pPr indent="1143000" latinLnBrk="0">
      <a:defRPr sz="1200">
        <a:latin typeface="+mn-lt"/>
        <a:ea typeface="+mn-ea"/>
        <a:cs typeface="+mn-cs"/>
        <a:sym typeface="Times"/>
      </a:defRPr>
    </a:lvl6pPr>
    <a:lvl7pPr indent="1371600" latinLnBrk="0">
      <a:defRPr sz="1200">
        <a:latin typeface="+mn-lt"/>
        <a:ea typeface="+mn-ea"/>
        <a:cs typeface="+mn-cs"/>
        <a:sym typeface="Times"/>
      </a:defRPr>
    </a:lvl7pPr>
    <a:lvl8pPr indent="1600200" latinLnBrk="0">
      <a:defRPr sz="1200">
        <a:latin typeface="+mn-lt"/>
        <a:ea typeface="+mn-ea"/>
        <a:cs typeface="+mn-cs"/>
        <a:sym typeface="Times"/>
      </a:defRPr>
    </a:lvl8pPr>
    <a:lvl9pPr indent="1828800" latinLnBrk="0">
      <a:defRPr sz="1200">
        <a:latin typeface="+mn-lt"/>
        <a:ea typeface="+mn-ea"/>
        <a:cs typeface="+mn-cs"/>
        <a:sym typeface="Time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noRot="1" noChangeAspect="1"/>
          </p:cNvSpPr>
          <p:nvPr>
            <p:ph type="sldImg"/>
          </p:nvPr>
        </p:nvSpPr>
        <p:spPr>
          <a:prstGeom prst="rect">
            <a:avLst/>
          </a:prstGeom>
        </p:spPr>
        <p:txBody>
          <a:bodyPr/>
          <a:lstStyle/>
          <a:p>
            <a:endParaRPr/>
          </a:p>
        </p:txBody>
      </p:sp>
      <p:sp>
        <p:nvSpPr>
          <p:cNvPr id="165" name="Shape 165"/>
          <p:cNvSpPr>
            <a:spLocks noGrp="1"/>
          </p:cNvSpPr>
          <p:nvPr>
            <p:ph type="body" sz="quarter" idx="1"/>
          </p:nvPr>
        </p:nvSpPr>
        <p:spPr>
          <a:prstGeom prst="rect">
            <a:avLst/>
          </a:prstGeom>
        </p:spPr>
        <p:txBody>
          <a:bodyPr/>
          <a:lstStyle/>
          <a:p>
            <a:r>
              <a:t>Bài giảng này thuộc quyền sở hữu của dự án </a:t>
            </a:r>
            <a:r>
              <a:rPr i="1"/>
              <a:t>Supercourse</a:t>
            </a:r>
            <a:r>
              <a:t> với mục đích cung cấp tài liệu giảng dạy cho cán bộ giảng viên đào tạo điều dưỡng y tá. Dự án </a:t>
            </a:r>
            <a:r>
              <a:rPr i="1"/>
              <a:t>Supercourse </a:t>
            </a:r>
            <a:r>
              <a:t>này được phát triển nhằm nâng cao trình độ chuyên môn của điều dưỡng y tá trên tòan thế giới khi xử trí và điều trị các bệnh mãn tính . Nội dụng bài giảng này tập trung vào cách xử trí bệnh nhân bị stress theo góc nhìn của một nhân viên y tế.  Các nội dung bài học khác của dự án </a:t>
            </a:r>
            <a:r>
              <a:rPr i="1"/>
              <a:t>Supercourse </a:t>
            </a:r>
            <a:r>
              <a:t>được tích hợp vào bài giảng này và nêu lên các khái niệm chính trong việc xử trí bệnh nhân stress, bao gồm giáo dục dinh dưỡng, hoạt động thể chất và giấc ngủ cho bệnh nhân.      </a:t>
            </a:r>
          </a:p>
        </p:txBody>
      </p:sp>
    </p:spTree>
    <p:extLst>
      <p:ext uri="{BB962C8B-B14F-4D97-AF65-F5344CB8AC3E}">
        <p14:creationId xmlns:p14="http://schemas.microsoft.com/office/powerpoint/2010/main" val="2244592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a:spLocks noGrp="1" noRot="1" noChangeAspect="1"/>
          </p:cNvSpPr>
          <p:nvPr>
            <p:ph type="sldImg"/>
          </p:nvPr>
        </p:nvSpPr>
        <p:spPr>
          <a:prstGeom prst="rect">
            <a:avLst/>
          </a:prstGeom>
        </p:spPr>
        <p:txBody>
          <a:bodyPr/>
          <a:lstStyle/>
          <a:p>
            <a:endParaRPr/>
          </a:p>
        </p:txBody>
      </p:sp>
      <p:sp>
        <p:nvSpPr>
          <p:cNvPr id="220" name="Shape 220"/>
          <p:cNvSpPr>
            <a:spLocks noGrp="1"/>
          </p:cNvSpPr>
          <p:nvPr>
            <p:ph type="body" sz="quarter" idx="1"/>
          </p:nvPr>
        </p:nvSpPr>
        <p:spPr>
          <a:prstGeom prst="rect">
            <a:avLst/>
          </a:prstGeom>
        </p:spPr>
        <p:txBody>
          <a:bodyPr/>
          <a:lstStyle/>
          <a:p>
            <a:r>
              <a:t> Trong suốt giai đoạn chống đối của đáp ứng stress, bệnh nhân thích ứng với một tác nhân gây stress thông qua phản ứng của tuyến thượng thận. Nội tiết tố tiết ra để huy động nguồn lực nhằm duy trì cuộc chiến (Murray, Zentner &amp; Yakimo, 2009). </a:t>
            </a:r>
          </a:p>
        </p:txBody>
      </p:sp>
    </p:spTree>
    <p:extLst>
      <p:ext uri="{BB962C8B-B14F-4D97-AF65-F5344CB8AC3E}">
        <p14:creationId xmlns:p14="http://schemas.microsoft.com/office/powerpoint/2010/main" val="1886765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a:spLocks noGrp="1" noRot="1" noChangeAspect="1"/>
          </p:cNvSpPr>
          <p:nvPr>
            <p:ph type="sldImg"/>
          </p:nvPr>
        </p:nvSpPr>
        <p:spPr>
          <a:prstGeom prst="rect">
            <a:avLst/>
          </a:prstGeom>
        </p:spPr>
        <p:txBody>
          <a:bodyPr/>
          <a:lstStyle/>
          <a:p>
            <a:endParaRPr/>
          </a:p>
        </p:txBody>
      </p:sp>
      <p:sp>
        <p:nvSpPr>
          <p:cNvPr id="225" name="Shape 225"/>
          <p:cNvSpPr>
            <a:spLocks noGrp="1"/>
          </p:cNvSpPr>
          <p:nvPr>
            <p:ph type="body" sz="quarter" idx="1"/>
          </p:nvPr>
        </p:nvSpPr>
        <p:spPr>
          <a:prstGeom prst="rect">
            <a:avLst/>
          </a:prstGeom>
        </p:spPr>
        <p:txBody>
          <a:bodyPr/>
          <a:lstStyle/>
          <a:p>
            <a:r>
              <a:t>Giai đoạn kiệt quệ xảy ra khi cơ thể cạn kiệt nguồn lực và không thể bù đắp các hậu quả do tác nhân gây stresss (Copstead &amp; Banasik, 2010).    </a:t>
            </a:r>
          </a:p>
        </p:txBody>
      </p:sp>
    </p:spTree>
    <p:extLst>
      <p:ext uri="{BB962C8B-B14F-4D97-AF65-F5344CB8AC3E}">
        <p14:creationId xmlns:p14="http://schemas.microsoft.com/office/powerpoint/2010/main" val="11236961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Shape 229"/>
          <p:cNvSpPr>
            <a:spLocks noGrp="1" noRot="1" noChangeAspect="1"/>
          </p:cNvSpPr>
          <p:nvPr>
            <p:ph type="sldImg"/>
          </p:nvPr>
        </p:nvSpPr>
        <p:spPr>
          <a:prstGeom prst="rect">
            <a:avLst/>
          </a:prstGeom>
        </p:spPr>
        <p:txBody>
          <a:bodyPr/>
          <a:lstStyle/>
          <a:p>
            <a:endParaRPr/>
          </a:p>
        </p:txBody>
      </p:sp>
      <p:sp>
        <p:nvSpPr>
          <p:cNvPr id="230" name="Shape 230"/>
          <p:cNvSpPr>
            <a:spLocks noGrp="1"/>
          </p:cNvSpPr>
          <p:nvPr>
            <p:ph type="body" sz="quarter" idx="1"/>
          </p:nvPr>
        </p:nvSpPr>
        <p:spPr>
          <a:prstGeom prst="rect">
            <a:avLst/>
          </a:prstGeom>
        </p:spPr>
        <p:txBody>
          <a:bodyPr/>
          <a:lstStyle/>
          <a:p>
            <a:r>
              <a:t>Stress ảnh hưởng mỗi người theo nhiều cách khác nhau.  Một số người chỉ biểu hiện triệu chứng hành vi, cảm xúc hay bản thế. Một số khác biểu hiện nhiều loại triệu chứng. Con người đáp ứng với stress khi có tác động của các yếu tố khách quan hay nội tại. Một người có thể bị stress vì lý do công việc, trường lớp, nhà cửa, con cái,v.v... Đấy là những tác nhân gây stress khác quan.  Nhưng những người khác có thể bị stress do ‘nghiền ngẫm’, tình trạng nghĩ đi nghĩ lại một vấn đề nào đó trong đầu vốn có thể kích hoạt cơ chế đáp ứng stress, một điều cần xem xét kỹ lưỡng trong bệnh trầm cảm và các bệnh tâm thần khác </a:t>
            </a:r>
          </a:p>
          <a:p>
            <a:endParaRPr/>
          </a:p>
        </p:txBody>
      </p:sp>
    </p:spTree>
    <p:extLst>
      <p:ext uri="{BB962C8B-B14F-4D97-AF65-F5344CB8AC3E}">
        <p14:creationId xmlns:p14="http://schemas.microsoft.com/office/powerpoint/2010/main" val="1229853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Shape 237"/>
          <p:cNvSpPr>
            <a:spLocks noGrp="1" noRot="1" noChangeAspect="1"/>
          </p:cNvSpPr>
          <p:nvPr>
            <p:ph type="sldImg"/>
          </p:nvPr>
        </p:nvSpPr>
        <p:spPr>
          <a:prstGeom prst="rect">
            <a:avLst/>
          </a:prstGeom>
        </p:spPr>
        <p:txBody>
          <a:bodyPr/>
          <a:lstStyle/>
          <a:p>
            <a:endParaRPr/>
          </a:p>
        </p:txBody>
      </p:sp>
      <p:sp>
        <p:nvSpPr>
          <p:cNvPr id="238" name="Shape 238"/>
          <p:cNvSpPr>
            <a:spLocks noGrp="1"/>
          </p:cNvSpPr>
          <p:nvPr>
            <p:ph type="body" sz="quarter" idx="1"/>
          </p:nvPr>
        </p:nvSpPr>
        <p:spPr>
          <a:prstGeom prst="rect">
            <a:avLst/>
          </a:prstGeom>
        </p:spPr>
        <p:txBody>
          <a:bodyPr/>
          <a:lstStyle/>
          <a:p>
            <a:r>
              <a:t>Yếu tố di truyền có liên quan tới các đáp ứng sinh học thần kinh. Stress cũng được chứng minh có thể di truyền trong gia đình. Sự phát triển đóng góp một phần trong đáp ứng stress. Khả năng một người xoay sở với stress có mối quan hệ mật thiết với sự trợ giúp từ xã hội. Nghiên cứu ở động vật cho thấy nếu xảy ra stress ở giải đoạn còn nhỏ, chúng sẽ đáp ứng với stress với mức độ cao hơn khi trưởng thành (Southwick, 2007).    Những người bị thờ ơ hay lạm dụng tình dục lúc nhỏ sẽ dễ bị tổn thương hơn.</a:t>
            </a:r>
          </a:p>
        </p:txBody>
      </p:sp>
    </p:spTree>
    <p:extLst>
      <p:ext uri="{BB962C8B-B14F-4D97-AF65-F5344CB8AC3E}">
        <p14:creationId xmlns:p14="http://schemas.microsoft.com/office/powerpoint/2010/main" val="3857594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Shape 245"/>
          <p:cNvSpPr>
            <a:spLocks noGrp="1" noRot="1" noChangeAspect="1"/>
          </p:cNvSpPr>
          <p:nvPr>
            <p:ph type="sldImg"/>
          </p:nvPr>
        </p:nvSpPr>
        <p:spPr>
          <a:prstGeom prst="rect">
            <a:avLst/>
          </a:prstGeom>
        </p:spPr>
        <p:txBody>
          <a:bodyPr/>
          <a:lstStyle/>
          <a:p>
            <a:endParaRPr/>
          </a:p>
        </p:txBody>
      </p:sp>
      <p:sp>
        <p:nvSpPr>
          <p:cNvPr id="246" name="Shape 246"/>
          <p:cNvSpPr>
            <a:spLocks noGrp="1"/>
          </p:cNvSpPr>
          <p:nvPr>
            <p:ph type="body" sz="quarter" idx="1"/>
          </p:nvPr>
        </p:nvSpPr>
        <p:spPr>
          <a:prstGeom prst="rect">
            <a:avLst/>
          </a:prstGeom>
        </p:spPr>
        <p:txBody>
          <a:bodyPr/>
          <a:lstStyle/>
          <a:p>
            <a:r>
              <a:t>Xoay sở là hành vi nỗ lực làm cân bằng các diễn tiến sinh học, tâm lý, và xã hội xảy ra khi đáp ứng với stress.  Người có khả năng xoay sở với stress hiệu quả là người có khả năng kiểm soát cảm xúc và nhận thức một cách phù hợp với chuẩn mực xã hội và có khả năng tư duy logic, giải quyết và đặt vấn đề một cách hợp lý (Pranulis, 1975).  Nói cách khác , những người có tiên lượng xấu hơn thường có cảm giác mất mát và trải qua những điều bất lợi nhiều hơn; thường được mô tả như một điều gì đó không mong đợi, cảm giác mất người thân, tuột mất cơ hội trong cuộc sống, mất kiểm soát hay những hạn chế về mặt thể chất, tinh thần khác  (Hildon, Smith, Netuveli &amp; Blane, 2008). </a:t>
            </a:r>
          </a:p>
        </p:txBody>
      </p:sp>
    </p:spTree>
    <p:extLst>
      <p:ext uri="{BB962C8B-B14F-4D97-AF65-F5344CB8AC3E}">
        <p14:creationId xmlns:p14="http://schemas.microsoft.com/office/powerpoint/2010/main" val="399566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Shape 250"/>
          <p:cNvSpPr>
            <a:spLocks noGrp="1" noRot="1" noChangeAspect="1"/>
          </p:cNvSpPr>
          <p:nvPr>
            <p:ph type="sldImg"/>
          </p:nvPr>
        </p:nvSpPr>
        <p:spPr>
          <a:prstGeom prst="rect">
            <a:avLst/>
          </a:prstGeom>
        </p:spPr>
        <p:txBody>
          <a:bodyPr/>
          <a:lstStyle/>
          <a:p>
            <a:endParaRPr/>
          </a:p>
        </p:txBody>
      </p:sp>
      <p:sp>
        <p:nvSpPr>
          <p:cNvPr id="251" name="Shape 251"/>
          <p:cNvSpPr>
            <a:spLocks noGrp="1"/>
          </p:cNvSpPr>
          <p:nvPr>
            <p:ph type="body" sz="quarter" idx="1"/>
          </p:nvPr>
        </p:nvSpPr>
        <p:spPr>
          <a:prstGeom prst="rect">
            <a:avLst/>
          </a:prstGeom>
        </p:spPr>
        <p:txBody>
          <a:bodyPr/>
          <a:lstStyle/>
          <a:p>
            <a:r>
              <a:t>Con người học hỏi các phương pháp xoay sở stress thông qua việc quan sát những người khác, thường là từ cha mẹ. Các hành vi </a:t>
            </a:r>
            <a:r>
              <a:rPr b="1"/>
              <a:t>xoay sở mang tính thích ứng </a:t>
            </a:r>
            <a:r>
              <a:t>giúp làm giảm nhẹ tình trạng stress và tạo ra kết quả tích cực. Đối với bệnh nhân, hành vi này giúp họ kiểm soát được tình trạng bệnh tật, giải quyết vấn đề, và bám sát chiến lược điều trị. Các hành vi </a:t>
            </a:r>
            <a:r>
              <a:rPr b="1"/>
              <a:t>xoay sở thiếu tính thích ứng</a:t>
            </a:r>
            <a:r>
              <a:t> gây phản tác dụng và dẫn đến thêm nhiều vấn đề hơn mà không thể giải quyết được, làm xấu tình hình. Hành vi </a:t>
            </a:r>
            <a:r>
              <a:rPr b="1"/>
              <a:t>xoay sở chủ động </a:t>
            </a:r>
            <a:r>
              <a:t>là hành vi sức khỏe có lợi cho bản thân trong đó người bị stress chủ động đối mặt với vấn đề và tìm kiếm mọi nguồn lực để tìm ra giải pháp ,vd: tìm kiếm sự giúp đỡ, tìm kiếm thông tin , giải quyết vấn đề, v.v… </a:t>
            </a:r>
          </a:p>
        </p:txBody>
      </p:sp>
    </p:spTree>
    <p:extLst>
      <p:ext uri="{BB962C8B-B14F-4D97-AF65-F5344CB8AC3E}">
        <p14:creationId xmlns:p14="http://schemas.microsoft.com/office/powerpoint/2010/main" val="168081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Shape 255"/>
          <p:cNvSpPr>
            <a:spLocks noGrp="1" noRot="1" noChangeAspect="1"/>
          </p:cNvSpPr>
          <p:nvPr>
            <p:ph type="sldImg"/>
          </p:nvPr>
        </p:nvSpPr>
        <p:spPr>
          <a:prstGeom prst="rect">
            <a:avLst/>
          </a:prstGeom>
        </p:spPr>
        <p:txBody>
          <a:bodyPr/>
          <a:lstStyle/>
          <a:p>
            <a:endParaRPr/>
          </a:p>
        </p:txBody>
      </p:sp>
      <p:sp>
        <p:nvSpPr>
          <p:cNvPr id="256" name="Shape 256"/>
          <p:cNvSpPr>
            <a:spLocks noGrp="1"/>
          </p:cNvSpPr>
          <p:nvPr>
            <p:ph type="body" sz="quarter" idx="1"/>
          </p:nvPr>
        </p:nvSpPr>
        <p:spPr>
          <a:prstGeom prst="rect">
            <a:avLst/>
          </a:prstGeom>
        </p:spPr>
        <p:txBody>
          <a:bodyPr/>
          <a:lstStyle/>
          <a:p>
            <a:r>
              <a:t>Stress thường là sinh ra từ những sự chờ đợi không thực tế. </a:t>
            </a:r>
            <a:r>
              <a:rPr b="1"/>
              <a:t>Các mong muốn mang tính thực tế </a:t>
            </a:r>
            <a:r>
              <a:t>cho phép một người ước lượng chính xác nhu cầu của anh ta và từ đó chuẩn bị sẵn sàng về mặt tâm lý, thúc đầy hành vi xoay sở có hiệu quả.  </a:t>
            </a:r>
            <a:r>
              <a:rPr b="1"/>
              <a:t>Lên kế hoạch và kế hoạch dự phòng</a:t>
            </a:r>
            <a:r>
              <a:t>. </a:t>
            </a:r>
            <a:r>
              <a:rPr b="1"/>
              <a:t>Phân tích vấn đề </a:t>
            </a:r>
            <a:r>
              <a:t>khi gặp một tình huống khó giúp tìm ra giảp pháp cụ thể—và nhận ra rằng đôi khi mọi chuyện vượt quá khả năng của mình. Tận dụng mạng lưới hỗ trợ xã hội hiện có để giảm bớt gánh nặng trong tình trạng căng thẳng. Duy trì cân bằng giữa công việc và giải trí. Dành thời gian để thư giãn .  </a:t>
            </a:r>
          </a:p>
        </p:txBody>
      </p:sp>
    </p:spTree>
    <p:extLst>
      <p:ext uri="{BB962C8B-B14F-4D97-AF65-F5344CB8AC3E}">
        <p14:creationId xmlns:p14="http://schemas.microsoft.com/office/powerpoint/2010/main" val="3668363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Shape 261"/>
          <p:cNvSpPr>
            <a:spLocks noGrp="1" noRot="1" noChangeAspect="1"/>
          </p:cNvSpPr>
          <p:nvPr>
            <p:ph type="sldImg"/>
          </p:nvPr>
        </p:nvSpPr>
        <p:spPr>
          <a:prstGeom prst="rect">
            <a:avLst/>
          </a:prstGeom>
        </p:spPr>
        <p:txBody>
          <a:bodyPr/>
          <a:lstStyle/>
          <a:p>
            <a:endParaRPr/>
          </a:p>
        </p:txBody>
      </p:sp>
      <p:sp>
        <p:nvSpPr>
          <p:cNvPr id="262" name="Shape 262"/>
          <p:cNvSpPr>
            <a:spLocks noGrp="1"/>
          </p:cNvSpPr>
          <p:nvPr>
            <p:ph type="body" sz="quarter" idx="1"/>
          </p:nvPr>
        </p:nvSpPr>
        <p:spPr>
          <a:prstGeom prst="rect">
            <a:avLst/>
          </a:prstGeom>
        </p:spPr>
        <p:txBody>
          <a:bodyPr/>
          <a:lstStyle/>
          <a:p>
            <a:pPr>
              <a:defRPr b="1"/>
            </a:pPr>
            <a:r>
              <a:t>Rèn luyện </a:t>
            </a:r>
            <a:r>
              <a:rPr b="0"/>
              <a:t>tăng cường trí nhớ và giúp một người chuẩn bị đối phó với các thử thách. Tập huấn kỹ năng hồi sức tim phổi là một ví dụ điển hình cho thấy rèn luyện giúp các diều dưỡng xử trí tốt hơn khi gặp các tình huống khó khaen.  </a:t>
            </a:r>
            <a:r>
              <a:t>Dinh dưỡng</a:t>
            </a:r>
            <a:r>
              <a:rPr b="0"/>
              <a:t> đầy đủ cũng quan trọng không kém. Cơ thể cần nguồn năng lượng dồi dào để đáp ứng với stress—glucose cần cho các hoạt động nhận thức. Bỏ bữa ăn khiến cơ thể thiếu năng lượng. Tuy nhiên, ăn quá nhiều có thể dẫn đến tác dụng không mong muốn. </a:t>
            </a:r>
            <a:r>
              <a:t>Tập thể dục </a:t>
            </a:r>
            <a:r>
              <a:rPr b="0"/>
              <a:t>được biết đến như là một yếu tố thúc đẩy các thay dổi sinh học thần kinh theo hướng tích cực</a:t>
            </a:r>
            <a:r>
              <a:t> </a:t>
            </a:r>
            <a:r>
              <a:rPr b="0"/>
              <a:t>cũng như trau dồi thể chất.  Nếu </a:t>
            </a:r>
            <a:r>
              <a:t>ngủ </a:t>
            </a:r>
            <a:r>
              <a:rPr b="0"/>
              <a:t>không đủ thì sẽ suy giảm các chức năng nhận thức. Chợp mắt sẽ có lợi cho hệ thần kinh, nhưng nếu kéo dài sẽ làm rối loạn giấc ngủ (Posen, 1995). Sự khác biệt giữa hành vi xoay sở mang tính thích ứng và thiếu thích ứng là hành vi mang tính thích ứng góp phần giải quyết vấn đề trong khi hành vi xoay sở thiếu ứng gây phiền hà nhiều hơn.</a:t>
            </a:r>
          </a:p>
        </p:txBody>
      </p:sp>
    </p:spTree>
    <p:extLst>
      <p:ext uri="{BB962C8B-B14F-4D97-AF65-F5344CB8AC3E}">
        <p14:creationId xmlns:p14="http://schemas.microsoft.com/office/powerpoint/2010/main" val="11445692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Shape 266"/>
          <p:cNvSpPr>
            <a:spLocks noGrp="1" noRot="1" noChangeAspect="1"/>
          </p:cNvSpPr>
          <p:nvPr>
            <p:ph type="sldImg"/>
          </p:nvPr>
        </p:nvSpPr>
        <p:spPr>
          <a:prstGeom prst="rect">
            <a:avLst/>
          </a:prstGeom>
        </p:spPr>
        <p:txBody>
          <a:bodyPr/>
          <a:lstStyle/>
          <a:p>
            <a:endParaRPr/>
          </a:p>
        </p:txBody>
      </p:sp>
      <p:sp>
        <p:nvSpPr>
          <p:cNvPr id="267" name="Shape 267"/>
          <p:cNvSpPr>
            <a:spLocks noGrp="1"/>
          </p:cNvSpPr>
          <p:nvPr>
            <p:ph type="body" sz="quarter" idx="1"/>
          </p:nvPr>
        </p:nvSpPr>
        <p:spPr>
          <a:prstGeom prst="rect">
            <a:avLst/>
          </a:prstGeom>
        </p:spPr>
        <p:txBody>
          <a:bodyPr/>
          <a:lstStyle/>
          <a:p>
            <a:pPr>
              <a:lnSpc>
                <a:spcPct val="90000"/>
              </a:lnSpc>
              <a:defRPr b="1"/>
            </a:pPr>
            <a:r>
              <a:t>Không phân định rõ ràng</a:t>
            </a:r>
            <a:r>
              <a:rPr b="0"/>
              <a:t>: không có định nghĩa rõ ràng phân biệt hành vi xoay sở mang tính thích ứng với thiếu tính thích ứng. Ví dụ, tìm kiếm sự trợ giúp từ xã hội được coi là mang tính thích ứng nếu như tìm kiếm sự trợ giúp từ bạn bè, đồng nghiệp, gia đình, người thân, v.v...  Tuy nhiên nếu một điều dưỡng chia sẽ những vấn đề cá nhân với lại bệnh nhân thì hành vi xoay sở đó được coi là không phân định rõ ràng. </a:t>
            </a:r>
          </a:p>
          <a:p>
            <a:pPr>
              <a:lnSpc>
                <a:spcPct val="90000"/>
              </a:lnSpc>
              <a:defRPr b="1"/>
            </a:pPr>
            <a:r>
              <a:t>Sự lảng tránh</a:t>
            </a:r>
            <a:r>
              <a:rPr b="0"/>
              <a:t> có thể khiến giảm nỗi sợ hãi và lo âu, mà đây là điều tích cực cho người bị stress. Đó còn được gọi là phản xạ có điều kiện  (Southwick, 2007).  Che giấu nỗi sợ giúp tránh được nỗi lo âu nhất thời, nhưng không dập tắt được nó. Vì vậy, sự lãng tránh được coi là hành vi xoay sợ thiếu tính thích ứng vì nó không giải quyết được vấn đề. Đó cũng là mục tiêu của liệu pháp tiếp xúc, vì bệnh nhân có cảm giác kiểm soát được khi sống trong nỗi sợ hãi .   </a:t>
            </a:r>
          </a:p>
          <a:p>
            <a:pPr>
              <a:lnSpc>
                <a:spcPct val="90000"/>
              </a:lnSpc>
              <a:defRPr b="1"/>
            </a:pPr>
            <a:r>
              <a:t>Rượu bia </a:t>
            </a:r>
            <a:r>
              <a:rPr b="0"/>
              <a:t> có thể có lợi nếu uống 1 ly trước khi ngủ để xả stress, nhưng uống quá nhiều có thể làm rối loạn giấc ngủ.  Rượu bia có hại nếu như đổ tiền vào nó, nghỉ học/việc vì say rượu, nếu liên quan đến hôn nhân và luật pháp, v.v...  Rượu bia cũng liên quan đến hành vi quấy rối và lạm dụng tình dụng. </a:t>
            </a:r>
          </a:p>
          <a:p>
            <a:pPr>
              <a:lnSpc>
                <a:spcPct val="90000"/>
              </a:lnSpc>
              <a:defRPr b="1"/>
            </a:pPr>
            <a:r>
              <a:t>Các chất kích thích </a:t>
            </a:r>
            <a:r>
              <a:rPr b="0"/>
              <a:t>có tác hại tương tự rượu bia, nhưng thường người dùng đã, đang hoặc sẽ thực hiện hành vi vi phạm pháp luật nghiêm trọng..</a:t>
            </a:r>
          </a:p>
          <a:p>
            <a:pPr>
              <a:lnSpc>
                <a:spcPct val="90000"/>
              </a:lnSpc>
              <a:defRPr b="1"/>
            </a:pPr>
            <a:r>
              <a:t>Bạo lực </a:t>
            </a:r>
            <a:r>
              <a:rPr b="0"/>
              <a:t>khiến bệnh nhân dễ gây tổn thương thể chất hoặc vướng vào pháp lý.</a:t>
            </a:r>
          </a:p>
        </p:txBody>
      </p:sp>
    </p:spTree>
    <p:extLst>
      <p:ext uri="{BB962C8B-B14F-4D97-AF65-F5344CB8AC3E}">
        <p14:creationId xmlns:p14="http://schemas.microsoft.com/office/powerpoint/2010/main" val="42241622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Shape 271"/>
          <p:cNvSpPr>
            <a:spLocks noGrp="1" noRot="1" noChangeAspect="1"/>
          </p:cNvSpPr>
          <p:nvPr>
            <p:ph type="sldImg"/>
          </p:nvPr>
        </p:nvSpPr>
        <p:spPr>
          <a:prstGeom prst="rect">
            <a:avLst/>
          </a:prstGeom>
        </p:spPr>
        <p:txBody>
          <a:bodyPr/>
          <a:lstStyle/>
          <a:p>
            <a:endParaRPr/>
          </a:p>
        </p:txBody>
      </p:sp>
      <p:sp>
        <p:nvSpPr>
          <p:cNvPr id="272" name="Shape 272"/>
          <p:cNvSpPr>
            <a:spLocks noGrp="1"/>
          </p:cNvSpPr>
          <p:nvPr>
            <p:ph type="body" sz="quarter" idx="1"/>
          </p:nvPr>
        </p:nvSpPr>
        <p:spPr>
          <a:prstGeom prst="rect">
            <a:avLst/>
          </a:prstGeom>
        </p:spPr>
        <p:txBody>
          <a:bodyPr/>
          <a:lstStyle/>
          <a:p>
            <a:r>
              <a:t>Còn rất nhiều yếu tố khác, đây chỉ là 1 vài yếu tố thường gặp nhất.</a:t>
            </a:r>
          </a:p>
        </p:txBody>
      </p:sp>
    </p:spTree>
    <p:extLst>
      <p:ext uri="{BB962C8B-B14F-4D97-AF65-F5344CB8AC3E}">
        <p14:creationId xmlns:p14="http://schemas.microsoft.com/office/powerpoint/2010/main" val="3043181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noRot="1" noChangeAspect="1"/>
          </p:cNvSpPr>
          <p:nvPr>
            <p:ph type="sldImg"/>
          </p:nvPr>
        </p:nvSpPr>
        <p:spPr>
          <a:prstGeom prst="rect">
            <a:avLst/>
          </a:prstGeom>
        </p:spPr>
        <p:txBody>
          <a:bodyPr/>
          <a:lstStyle/>
          <a:p>
            <a:endParaRPr/>
          </a:p>
        </p:txBody>
      </p:sp>
      <p:sp>
        <p:nvSpPr>
          <p:cNvPr id="173" name="Shape 173"/>
          <p:cNvSpPr>
            <a:spLocks noGrp="1"/>
          </p:cNvSpPr>
          <p:nvPr>
            <p:ph type="body" sz="quarter" idx="1"/>
          </p:nvPr>
        </p:nvSpPr>
        <p:spPr>
          <a:prstGeom prst="rect">
            <a:avLst/>
          </a:prstGeom>
        </p:spPr>
        <p:txBody>
          <a:bodyPr/>
          <a:lstStyle/>
          <a:p>
            <a:r>
              <a:t>Bài giảng này khái quát những khái niệm chính trong tiếp cận bệnh nhân stress.  Bài giảng bắt đầu bằng việc giải thích mối liên quan giữa stress và bệnh tật; và nêu lên những phương pháp tiếp cận và xử trí làm tăng khả năng thích ứng ở bệnh nhân stress.</a:t>
            </a:r>
          </a:p>
        </p:txBody>
      </p:sp>
    </p:spTree>
    <p:extLst>
      <p:ext uri="{BB962C8B-B14F-4D97-AF65-F5344CB8AC3E}">
        <p14:creationId xmlns:p14="http://schemas.microsoft.com/office/powerpoint/2010/main" val="2047679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Shape 276"/>
          <p:cNvSpPr>
            <a:spLocks noGrp="1" noRot="1" noChangeAspect="1"/>
          </p:cNvSpPr>
          <p:nvPr>
            <p:ph type="sldImg"/>
          </p:nvPr>
        </p:nvSpPr>
        <p:spPr>
          <a:prstGeom prst="rect">
            <a:avLst/>
          </a:prstGeom>
        </p:spPr>
        <p:txBody>
          <a:bodyPr/>
          <a:lstStyle/>
          <a:p>
            <a:endParaRPr/>
          </a:p>
        </p:txBody>
      </p:sp>
      <p:sp>
        <p:nvSpPr>
          <p:cNvPr id="277" name="Shape 277"/>
          <p:cNvSpPr>
            <a:spLocks noGrp="1"/>
          </p:cNvSpPr>
          <p:nvPr>
            <p:ph type="body" sz="quarter" idx="1"/>
          </p:nvPr>
        </p:nvSpPr>
        <p:spPr>
          <a:prstGeom prst="rect">
            <a:avLst/>
          </a:prstGeom>
        </p:spPr>
        <p:txBody>
          <a:bodyPr/>
          <a:lstStyle/>
          <a:p>
            <a:r>
              <a:t>Hành vi của chúng ta bị ảnh hưởng bởi sự quan sát và bắt chước.  Chúng ta thần tượng hành vi ứng xử của một ai đó thì chúng ta sẽ làm theo.</a:t>
            </a:r>
          </a:p>
        </p:txBody>
      </p:sp>
    </p:spTree>
    <p:extLst>
      <p:ext uri="{BB962C8B-B14F-4D97-AF65-F5344CB8AC3E}">
        <p14:creationId xmlns:p14="http://schemas.microsoft.com/office/powerpoint/2010/main" val="15158105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Shape 281"/>
          <p:cNvSpPr>
            <a:spLocks noGrp="1" noRot="1" noChangeAspect="1"/>
          </p:cNvSpPr>
          <p:nvPr>
            <p:ph type="sldImg"/>
          </p:nvPr>
        </p:nvSpPr>
        <p:spPr>
          <a:prstGeom prst="rect">
            <a:avLst/>
          </a:prstGeom>
        </p:spPr>
        <p:txBody>
          <a:bodyPr/>
          <a:lstStyle/>
          <a:p>
            <a:endParaRPr/>
          </a:p>
        </p:txBody>
      </p:sp>
      <p:sp>
        <p:nvSpPr>
          <p:cNvPr id="282" name="Shape 282"/>
          <p:cNvSpPr>
            <a:spLocks noGrp="1"/>
          </p:cNvSpPr>
          <p:nvPr>
            <p:ph type="body" sz="quarter" idx="1"/>
          </p:nvPr>
        </p:nvSpPr>
        <p:spPr>
          <a:prstGeom prst="rect">
            <a:avLst/>
          </a:prstGeom>
        </p:spPr>
        <p:txBody>
          <a:bodyPr/>
          <a:lstStyle/>
          <a:p>
            <a:r>
              <a:t>Những người lạc quan luôn sẵn sàng bắt tay vào giải quyết vấn đề, giúp làm giảm nhẹ giai đoạn đầu của đáp ứng stress. Tuy nhiên không phải lúc nào lạc quan cũng đi đôi với  thích ứng. Một số người lạc quan rất bảo thủ và không chịu buông thả. Rất quan trọng nếu nhận biết được thông tin tiêu cực và biết đầu hàng khi không thể giải quyết vấn đề được nữa   (Sowthwick, 2007).   </a:t>
            </a:r>
          </a:p>
        </p:txBody>
      </p:sp>
    </p:spTree>
    <p:extLst>
      <p:ext uri="{BB962C8B-B14F-4D97-AF65-F5344CB8AC3E}">
        <p14:creationId xmlns:p14="http://schemas.microsoft.com/office/powerpoint/2010/main" val="31932530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Shape 286"/>
          <p:cNvSpPr>
            <a:spLocks noGrp="1" noRot="1" noChangeAspect="1"/>
          </p:cNvSpPr>
          <p:nvPr>
            <p:ph type="sldImg"/>
          </p:nvPr>
        </p:nvSpPr>
        <p:spPr>
          <a:prstGeom prst="rect">
            <a:avLst/>
          </a:prstGeom>
        </p:spPr>
        <p:txBody>
          <a:bodyPr/>
          <a:lstStyle/>
          <a:p>
            <a:endParaRPr/>
          </a:p>
        </p:txBody>
      </p:sp>
      <p:sp>
        <p:nvSpPr>
          <p:cNvPr id="287" name="Shape 287"/>
          <p:cNvSpPr>
            <a:spLocks noGrp="1"/>
          </p:cNvSpPr>
          <p:nvPr>
            <p:ph type="body" sz="quarter" idx="1"/>
          </p:nvPr>
        </p:nvSpPr>
        <p:spPr>
          <a:prstGeom prst="rect">
            <a:avLst/>
          </a:prstGeom>
        </p:spPr>
        <p:txBody>
          <a:bodyPr/>
          <a:lstStyle/>
          <a:p>
            <a:r>
              <a:t>Viktor Frankl (1905-1997) triết học gia, nhà tâm thần học, đã sống sót trong cuộc thảm sát người Do Thái của Đức Quốc xã. </a:t>
            </a:r>
          </a:p>
        </p:txBody>
      </p:sp>
    </p:spTree>
    <p:extLst>
      <p:ext uri="{BB962C8B-B14F-4D97-AF65-F5344CB8AC3E}">
        <p14:creationId xmlns:p14="http://schemas.microsoft.com/office/powerpoint/2010/main" val="8326199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Shape 291"/>
          <p:cNvSpPr>
            <a:spLocks noGrp="1" noRot="1" noChangeAspect="1"/>
          </p:cNvSpPr>
          <p:nvPr>
            <p:ph type="sldImg"/>
          </p:nvPr>
        </p:nvSpPr>
        <p:spPr>
          <a:prstGeom prst="rect">
            <a:avLst/>
          </a:prstGeom>
        </p:spPr>
        <p:txBody>
          <a:bodyPr/>
          <a:lstStyle/>
          <a:p>
            <a:endParaRPr/>
          </a:p>
        </p:txBody>
      </p:sp>
      <p:sp>
        <p:nvSpPr>
          <p:cNvPr id="292" name="Shape 292"/>
          <p:cNvSpPr>
            <a:spLocks noGrp="1"/>
          </p:cNvSpPr>
          <p:nvPr>
            <p:ph type="body" sz="quarter" idx="1"/>
          </p:nvPr>
        </p:nvSpPr>
        <p:spPr>
          <a:prstGeom prst="rect">
            <a:avLst/>
          </a:prstGeom>
        </p:spPr>
        <p:txBody>
          <a:bodyPr/>
          <a:lstStyle/>
          <a:p>
            <a:r>
              <a:t>Giá trị con người có thể bị thử thách khi đối mặt với tình huống căng thẳng. Trong khoảnh khắc cao trào, chúng ta phải ra quyết định cho đúng. Nói đến sự chính trực: “không thể mua cũng không thể bán, khi đã được giáo dục,sự chính trực của con người là cái ta nương tựa mỗi khi cảm thấy khó xử, khi luật lệ và nguyên tắc không còn, và khi đối diện giữa sai và đúng; đó là một thứ gì đó khiến ta ngay thẳng, một cái gì đó giúp ta bám vào khi đang chết chìm.” James Stockdale (1923-2005), tù nhân chiến tranh Việt Nam, người đề nghị xem xét lại chuẩn mực đạo đức của xã hội, vì thế khi gặp khó khăn: chúng ta không muốn do dự trong việc đưa ra quyết định vì chúng ta đã tin và biết chắc đâu là đúng và đâu là sai. (Excerpt for Southwick, 2007).  </a:t>
            </a:r>
          </a:p>
          <a:p>
            <a:endParaRPr/>
          </a:p>
        </p:txBody>
      </p:sp>
    </p:spTree>
    <p:extLst>
      <p:ext uri="{BB962C8B-B14F-4D97-AF65-F5344CB8AC3E}">
        <p14:creationId xmlns:p14="http://schemas.microsoft.com/office/powerpoint/2010/main" val="33660329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Shape 296"/>
          <p:cNvSpPr>
            <a:spLocks noGrp="1" noRot="1" noChangeAspect="1"/>
          </p:cNvSpPr>
          <p:nvPr>
            <p:ph type="sldImg"/>
          </p:nvPr>
        </p:nvSpPr>
        <p:spPr>
          <a:prstGeom prst="rect">
            <a:avLst/>
          </a:prstGeom>
        </p:spPr>
        <p:txBody>
          <a:bodyPr/>
          <a:lstStyle/>
          <a:p>
            <a:endParaRPr/>
          </a:p>
        </p:txBody>
      </p:sp>
      <p:sp>
        <p:nvSpPr>
          <p:cNvPr id="297" name="Shape 297"/>
          <p:cNvSpPr>
            <a:spLocks noGrp="1"/>
          </p:cNvSpPr>
          <p:nvPr>
            <p:ph type="body" sz="quarter" idx="1"/>
          </p:nvPr>
        </p:nvSpPr>
        <p:spPr>
          <a:prstGeom prst="rect">
            <a:avLst/>
          </a:prstGeom>
        </p:spPr>
        <p:txBody>
          <a:bodyPr/>
          <a:lstStyle/>
          <a:p>
            <a:r>
              <a:t>Nghiên cứ cho thấy rằng, trong chiến tranh thế giới thứ II, bệnh nhân tâm thần đã giảm triệu chứng khi được yêu cầu giúp đỡ bệnh nhân khác. Nghiên cứu hành vi động vật đã làm rõ về lòng vị tha tương hỗ: Động vật nào san sẻ nhiều khi tốt đẹp sẽ được hỗ trợ nhiều hơn khi khó khăn. Nghiên cứu hình ảnh não cho thấy tăng hoạt động ở hệ thống ban thưởng của nhân não dopamine. Hợp tác, từ góc nhìn của thần kinh sinh học, sẽ được ban thưởng.</a:t>
            </a:r>
          </a:p>
        </p:txBody>
      </p:sp>
    </p:spTree>
    <p:extLst>
      <p:ext uri="{BB962C8B-B14F-4D97-AF65-F5344CB8AC3E}">
        <p14:creationId xmlns:p14="http://schemas.microsoft.com/office/powerpoint/2010/main" val="33857985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Shape 301"/>
          <p:cNvSpPr>
            <a:spLocks noGrp="1" noRot="1" noChangeAspect="1"/>
          </p:cNvSpPr>
          <p:nvPr>
            <p:ph type="sldImg"/>
          </p:nvPr>
        </p:nvSpPr>
        <p:spPr>
          <a:prstGeom prst="rect">
            <a:avLst/>
          </a:prstGeom>
        </p:spPr>
        <p:txBody>
          <a:bodyPr/>
          <a:lstStyle/>
          <a:p>
            <a:endParaRPr/>
          </a:p>
        </p:txBody>
      </p:sp>
      <p:sp>
        <p:nvSpPr>
          <p:cNvPr id="302" name="Shape 302"/>
          <p:cNvSpPr>
            <a:spLocks noGrp="1"/>
          </p:cNvSpPr>
          <p:nvPr>
            <p:ph type="body" sz="quarter" idx="1"/>
          </p:nvPr>
        </p:nvSpPr>
        <p:spPr>
          <a:prstGeom prst="rect">
            <a:avLst/>
          </a:prstGeom>
        </p:spPr>
        <p:txBody>
          <a:bodyPr/>
          <a:lstStyle/>
          <a:p>
            <a:r>
              <a:t>Điều quan trọng cần nhớ là tôn giáo và tín ngưỡng quan trọng thế nào đối với người mà chúng ta đang giúp. Cầu nguyện, thiền, và chánh niệm đã được ứng dụng hàng ngàn năm nay để giúp bệnh nhân bình tâm và rèn luyện trí óc. Tôn giáo và tín ngưỡng sẽ nâng cao khả năng xoay xở và ảnh hưởng bởi văn hoá; xoay xở tôn giáo hay tín ngưỡng thường gặp khi bệnh nhân đối diện với khó khăn về tâm lý, ngay cả đối với những người vô thần (Bhui, King, Dein &amp; O’Conor, 2008).</a:t>
            </a:r>
          </a:p>
        </p:txBody>
      </p:sp>
    </p:spTree>
    <p:extLst>
      <p:ext uri="{BB962C8B-B14F-4D97-AF65-F5344CB8AC3E}">
        <p14:creationId xmlns:p14="http://schemas.microsoft.com/office/powerpoint/2010/main" val="27162406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 name="Shape 306"/>
          <p:cNvSpPr>
            <a:spLocks noGrp="1" noRot="1" noChangeAspect="1"/>
          </p:cNvSpPr>
          <p:nvPr>
            <p:ph type="sldImg"/>
          </p:nvPr>
        </p:nvSpPr>
        <p:spPr>
          <a:prstGeom prst="rect">
            <a:avLst/>
          </a:prstGeom>
        </p:spPr>
        <p:txBody>
          <a:bodyPr/>
          <a:lstStyle/>
          <a:p>
            <a:endParaRPr/>
          </a:p>
        </p:txBody>
      </p:sp>
      <p:sp>
        <p:nvSpPr>
          <p:cNvPr id="307" name="Shape 307"/>
          <p:cNvSpPr>
            <a:spLocks noGrp="1"/>
          </p:cNvSpPr>
          <p:nvPr>
            <p:ph type="body" sz="quarter" idx="1"/>
          </p:nvPr>
        </p:nvSpPr>
        <p:spPr>
          <a:prstGeom prst="rect">
            <a:avLst/>
          </a:prstGeom>
        </p:spPr>
        <p:txBody>
          <a:bodyPr/>
          <a:lstStyle/>
          <a:p>
            <a:r>
              <a:t>Trợ giúp xã hội thường được cho là yếu tố thích ứng quan trọng nhất, Nó liên quan đến phòng tránh những đợt cấp của bệnh tâm lý và cơ thể, và đánh giá stress ít suy nhược. Với trợ giúp cộng đồng hạn chế, rất khó để không phản ứng lại với stress.</a:t>
            </a:r>
          </a:p>
        </p:txBody>
      </p:sp>
    </p:spTree>
    <p:extLst>
      <p:ext uri="{BB962C8B-B14F-4D97-AF65-F5344CB8AC3E}">
        <p14:creationId xmlns:p14="http://schemas.microsoft.com/office/powerpoint/2010/main" val="41806382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Shape 311"/>
          <p:cNvSpPr>
            <a:spLocks noGrp="1" noRot="1" noChangeAspect="1"/>
          </p:cNvSpPr>
          <p:nvPr>
            <p:ph type="sldImg"/>
          </p:nvPr>
        </p:nvSpPr>
        <p:spPr>
          <a:prstGeom prst="rect">
            <a:avLst/>
          </a:prstGeom>
        </p:spPr>
        <p:txBody>
          <a:bodyPr/>
          <a:lstStyle/>
          <a:p>
            <a:endParaRPr/>
          </a:p>
        </p:txBody>
      </p:sp>
      <p:sp>
        <p:nvSpPr>
          <p:cNvPr id="312" name="Shape 312"/>
          <p:cNvSpPr>
            <a:spLocks noGrp="1"/>
          </p:cNvSpPr>
          <p:nvPr>
            <p:ph type="body" sz="quarter" idx="1"/>
          </p:nvPr>
        </p:nvSpPr>
        <p:spPr>
          <a:prstGeom prst="rect">
            <a:avLst/>
          </a:prstGeom>
        </p:spPr>
        <p:txBody>
          <a:bodyPr/>
          <a:lstStyle/>
          <a:p>
            <a:r>
              <a:t>Tận dụng sức mạnh bản thân để xoay sở và nâng cao khả năng thích ứng . </a:t>
            </a:r>
          </a:p>
        </p:txBody>
      </p:sp>
    </p:spTree>
    <p:extLst>
      <p:ext uri="{BB962C8B-B14F-4D97-AF65-F5344CB8AC3E}">
        <p14:creationId xmlns:p14="http://schemas.microsoft.com/office/powerpoint/2010/main" val="19542578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Shape 316"/>
          <p:cNvSpPr>
            <a:spLocks noGrp="1" noRot="1" noChangeAspect="1"/>
          </p:cNvSpPr>
          <p:nvPr>
            <p:ph type="sldImg"/>
          </p:nvPr>
        </p:nvSpPr>
        <p:spPr>
          <a:prstGeom prst="rect">
            <a:avLst/>
          </a:prstGeom>
        </p:spPr>
        <p:txBody>
          <a:bodyPr/>
          <a:lstStyle/>
          <a:p>
            <a:endParaRPr/>
          </a:p>
        </p:txBody>
      </p:sp>
      <p:sp>
        <p:nvSpPr>
          <p:cNvPr id="317" name="Shape 317"/>
          <p:cNvSpPr>
            <a:spLocks noGrp="1"/>
          </p:cNvSpPr>
          <p:nvPr>
            <p:ph type="body" sz="quarter" idx="1"/>
          </p:nvPr>
        </p:nvSpPr>
        <p:spPr>
          <a:prstGeom prst="rect">
            <a:avLst/>
          </a:prstGeom>
        </p:spPr>
        <p:txBody>
          <a:bodyPr/>
          <a:lstStyle/>
          <a:p>
            <a:pPr>
              <a:defRPr b="1"/>
            </a:pPr>
            <a:r>
              <a:t>Hành vi xoay sở mang tính thích ứng </a:t>
            </a:r>
            <a:r>
              <a:rPr b="0"/>
              <a:t>nâng cao khả năng thích ứng—các vấn đề được nhìn nhận một cách thực tế và giải quyết triệt để nhằm nâng cao sức khỏe. Ngược lại, </a:t>
            </a:r>
            <a:r>
              <a:t>hành vi xoay sở thiếu tính thích ứng </a:t>
            </a:r>
            <a:r>
              <a:rPr b="0"/>
              <a:t>thúc đẩy các hành vi sức khỏe có hại mà không giúp giải quyết được khó khăn.</a:t>
            </a:r>
          </a:p>
        </p:txBody>
      </p:sp>
    </p:spTree>
    <p:extLst>
      <p:ext uri="{BB962C8B-B14F-4D97-AF65-F5344CB8AC3E}">
        <p14:creationId xmlns:p14="http://schemas.microsoft.com/office/powerpoint/2010/main" val="25468108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Shape 321"/>
          <p:cNvSpPr>
            <a:spLocks noGrp="1" noRot="1" noChangeAspect="1"/>
          </p:cNvSpPr>
          <p:nvPr>
            <p:ph type="sldImg"/>
          </p:nvPr>
        </p:nvSpPr>
        <p:spPr>
          <a:prstGeom prst="rect">
            <a:avLst/>
          </a:prstGeom>
        </p:spPr>
        <p:txBody>
          <a:bodyPr/>
          <a:lstStyle/>
          <a:p>
            <a:endParaRPr/>
          </a:p>
        </p:txBody>
      </p:sp>
      <p:sp>
        <p:nvSpPr>
          <p:cNvPr id="322" name="Shape 322"/>
          <p:cNvSpPr>
            <a:spLocks noGrp="1"/>
          </p:cNvSpPr>
          <p:nvPr>
            <p:ph type="body" sz="quarter" idx="1"/>
          </p:nvPr>
        </p:nvSpPr>
        <p:spPr>
          <a:prstGeom prst="rect">
            <a:avLst/>
          </a:prstGeom>
        </p:spPr>
        <p:txBody>
          <a:bodyPr/>
          <a:lstStyle/>
          <a:p>
            <a:pPr>
              <a:defRPr b="1"/>
            </a:pPr>
            <a:r>
              <a:t>Mong đợi một cách thực tế </a:t>
            </a:r>
            <a:r>
              <a:rPr b="0"/>
              <a:t>giúp cuộc sống dễ dàng hơn và tạo ra cảm giác kiểm soát được.  </a:t>
            </a:r>
            <a:r>
              <a:t>Tập thể dục </a:t>
            </a:r>
            <a:r>
              <a:rPr b="0"/>
              <a:t>giảm stress và tăng cường thể lực. </a:t>
            </a:r>
            <a:r>
              <a:t>Khiếu hài hước:</a:t>
            </a:r>
            <a:r>
              <a:rPr b="0"/>
              <a:t> một nụ cười bằng mười thang thuốc bổ. </a:t>
            </a:r>
            <a:r>
              <a:t>Giấc ngủ </a:t>
            </a:r>
            <a:r>
              <a:rPr b="0"/>
              <a:t>rất quan trọng vì giúp giảm stress và suy nhược; dễ xử trí stress hơn khi nghỉ ngơi. </a:t>
            </a:r>
          </a:p>
          <a:p>
            <a:pPr>
              <a:defRPr b="1"/>
            </a:pPr>
            <a:r>
              <a:t> Cân bằng giữa công việc và giải trí</a:t>
            </a:r>
            <a:r>
              <a:rPr b="0"/>
              <a:t>: thời gian thư giãn và mức độ stress tỉ lệ nghịch với nhau, quan trọng là biết cách và tận dụng thời gian để thư giãn và hồi phục năng lượng. Sự cân bằng này thường bị gián đoạn bởi các tiện ích hiện đại, làm mờ ranh giới giữa công việc và giải trí</a:t>
            </a:r>
            <a:r>
              <a:t>.  Suy nghĩ tích cực: </a:t>
            </a:r>
            <a:r>
              <a:rPr b="0"/>
              <a:t>có rất nhiều cách để nhìn nhận vấn đề. Chấp nhận một quan điểm lạc quan và tích cực sẽ thêm sức mạnh cho bạn. Nhận biết tình huống nào ngoài tầm kiểm soát cũng rất quan trọng.  Nâng cao mạng lưới</a:t>
            </a:r>
            <a:r>
              <a:t> trợ giúp từ cộng đồng</a:t>
            </a:r>
            <a:r>
              <a:rPr b="0"/>
              <a:t>, san sẻ khó khăn với nhau sẽ làm nguồn lực dồi dào hơn—không cần thiết phải hoạt động một mình. </a:t>
            </a:r>
          </a:p>
        </p:txBody>
      </p:sp>
    </p:spTree>
    <p:extLst>
      <p:ext uri="{BB962C8B-B14F-4D97-AF65-F5344CB8AC3E}">
        <p14:creationId xmlns:p14="http://schemas.microsoft.com/office/powerpoint/2010/main" val="99059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a:spLocks noGrp="1" noRot="1" noChangeAspect="1"/>
          </p:cNvSpPr>
          <p:nvPr>
            <p:ph type="sldImg"/>
          </p:nvPr>
        </p:nvSpPr>
        <p:spPr>
          <a:prstGeom prst="rect">
            <a:avLst/>
          </a:prstGeom>
        </p:spPr>
        <p:txBody>
          <a:bodyPr/>
          <a:lstStyle/>
          <a:p>
            <a:endParaRPr/>
          </a:p>
        </p:txBody>
      </p:sp>
      <p:sp>
        <p:nvSpPr>
          <p:cNvPr id="179" name="Shape 179"/>
          <p:cNvSpPr>
            <a:spLocks noGrp="1"/>
          </p:cNvSpPr>
          <p:nvPr>
            <p:ph type="body" sz="quarter" idx="1"/>
          </p:nvPr>
        </p:nvSpPr>
        <p:spPr>
          <a:prstGeom prst="rect">
            <a:avLst/>
          </a:prstGeom>
        </p:spPr>
        <p:txBody>
          <a:bodyPr/>
          <a:lstStyle/>
          <a:p>
            <a:r>
              <a:t>Stress đã được chứng minh là một yếu tố nguy cơ cho rất nhiều bệnh thường gặp. Vì thế, xử trí stress hiệu quả cũng đã được chứng minh là giảm các hậu quả không mong muốn của bệnh tật và nâng cao sức khỏe.</a:t>
            </a:r>
          </a:p>
        </p:txBody>
      </p:sp>
    </p:spTree>
    <p:extLst>
      <p:ext uri="{BB962C8B-B14F-4D97-AF65-F5344CB8AC3E}">
        <p14:creationId xmlns:p14="http://schemas.microsoft.com/office/powerpoint/2010/main" val="35719074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Shape 326"/>
          <p:cNvSpPr>
            <a:spLocks noGrp="1" noRot="1" noChangeAspect="1"/>
          </p:cNvSpPr>
          <p:nvPr>
            <p:ph type="sldImg"/>
          </p:nvPr>
        </p:nvSpPr>
        <p:spPr>
          <a:prstGeom prst="rect">
            <a:avLst/>
          </a:prstGeom>
        </p:spPr>
        <p:txBody>
          <a:bodyPr/>
          <a:lstStyle/>
          <a:p>
            <a:endParaRPr/>
          </a:p>
        </p:txBody>
      </p:sp>
      <p:sp>
        <p:nvSpPr>
          <p:cNvPr id="327" name="Shape 327"/>
          <p:cNvSpPr>
            <a:spLocks noGrp="1"/>
          </p:cNvSpPr>
          <p:nvPr>
            <p:ph type="body" sz="quarter" idx="1"/>
          </p:nvPr>
        </p:nvSpPr>
        <p:spPr>
          <a:prstGeom prst="rect">
            <a:avLst/>
          </a:prstGeom>
        </p:spPr>
        <p:txBody>
          <a:bodyPr/>
          <a:lstStyle/>
          <a:p>
            <a:r>
              <a:t>Ở trên là một số nguồn đáng tin cậy. Những nguồn đáng tin cậy khác đều có ở trên mạng.  </a:t>
            </a:r>
          </a:p>
        </p:txBody>
      </p:sp>
    </p:spTree>
    <p:extLst>
      <p:ext uri="{BB962C8B-B14F-4D97-AF65-F5344CB8AC3E}">
        <p14:creationId xmlns:p14="http://schemas.microsoft.com/office/powerpoint/2010/main" val="25341824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Shape 331"/>
          <p:cNvSpPr>
            <a:spLocks noGrp="1" noRot="1" noChangeAspect="1"/>
          </p:cNvSpPr>
          <p:nvPr>
            <p:ph type="sldImg"/>
          </p:nvPr>
        </p:nvSpPr>
        <p:spPr>
          <a:prstGeom prst="rect">
            <a:avLst/>
          </a:prstGeom>
        </p:spPr>
        <p:txBody>
          <a:bodyPr/>
          <a:lstStyle/>
          <a:p>
            <a:endParaRPr/>
          </a:p>
        </p:txBody>
      </p:sp>
      <p:sp>
        <p:nvSpPr>
          <p:cNvPr id="332" name="Shape 332"/>
          <p:cNvSpPr>
            <a:spLocks noGrp="1"/>
          </p:cNvSpPr>
          <p:nvPr>
            <p:ph type="body" sz="quarter" idx="1"/>
          </p:nvPr>
        </p:nvSpPr>
        <p:spPr>
          <a:prstGeom prst="rect">
            <a:avLst/>
          </a:prstGeom>
        </p:spPr>
        <p:txBody>
          <a:bodyPr/>
          <a:lstStyle/>
          <a:p>
            <a:r>
              <a:t>Mục đích: Môi trường lâm sàng rất căng thẳng. Điều dưỡng cần phải xử trí stress của bản thân thì mới có thể chăm sóc hiệu quả bệnh nhân, giúp họ nâng cao khả năng xoay sở và thích ứng. Khuyến khích giải quyết vấn đề, lên kế hoạch, suy nghĩ tích cực, ohois hợp với tự định hướng bản thân sẽ tăng khả năng xoay sở và thích ứng (Steinhardt &amp; Dolbier, 2008). </a:t>
            </a:r>
          </a:p>
        </p:txBody>
      </p:sp>
    </p:spTree>
    <p:extLst>
      <p:ext uri="{BB962C8B-B14F-4D97-AF65-F5344CB8AC3E}">
        <p14:creationId xmlns:p14="http://schemas.microsoft.com/office/powerpoint/2010/main" val="10170772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a:spLocks noGrp="1" noRot="1" noChangeAspect="1"/>
          </p:cNvSpPr>
          <p:nvPr>
            <p:ph type="sldImg"/>
          </p:nvPr>
        </p:nvSpPr>
        <p:spPr>
          <a:prstGeom prst="rect">
            <a:avLst/>
          </a:prstGeom>
        </p:spPr>
        <p:txBody>
          <a:bodyPr/>
          <a:lstStyle/>
          <a:p>
            <a:endParaRPr/>
          </a:p>
        </p:txBody>
      </p:sp>
      <p:sp>
        <p:nvSpPr>
          <p:cNvPr id="337" name="Shape 337"/>
          <p:cNvSpPr>
            <a:spLocks noGrp="1"/>
          </p:cNvSpPr>
          <p:nvPr>
            <p:ph type="body" sz="quarter" idx="1"/>
          </p:nvPr>
        </p:nvSpPr>
        <p:spPr>
          <a:prstGeom prst="rect">
            <a:avLst/>
          </a:prstGeom>
        </p:spPr>
        <p:txBody>
          <a:bodyPr/>
          <a:lstStyle/>
          <a:p>
            <a:r>
              <a:t> </a:t>
            </a:r>
          </a:p>
        </p:txBody>
      </p:sp>
    </p:spTree>
    <p:extLst>
      <p:ext uri="{BB962C8B-B14F-4D97-AF65-F5344CB8AC3E}">
        <p14:creationId xmlns:p14="http://schemas.microsoft.com/office/powerpoint/2010/main" val="3006010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hape 183"/>
          <p:cNvSpPr>
            <a:spLocks noGrp="1" noRot="1" noChangeAspect="1"/>
          </p:cNvSpPr>
          <p:nvPr>
            <p:ph type="sldImg"/>
          </p:nvPr>
        </p:nvSpPr>
        <p:spPr>
          <a:prstGeom prst="rect">
            <a:avLst/>
          </a:prstGeom>
        </p:spPr>
        <p:txBody>
          <a:bodyPr/>
          <a:lstStyle/>
          <a:p>
            <a:endParaRPr/>
          </a:p>
        </p:txBody>
      </p:sp>
      <p:sp>
        <p:nvSpPr>
          <p:cNvPr id="184" name="Shape 184"/>
          <p:cNvSpPr>
            <a:spLocks noGrp="1"/>
          </p:cNvSpPr>
          <p:nvPr>
            <p:ph type="body" sz="quarter" idx="1"/>
          </p:nvPr>
        </p:nvSpPr>
        <p:spPr>
          <a:prstGeom prst="rect">
            <a:avLst/>
          </a:prstGeom>
        </p:spPr>
        <p:txBody>
          <a:bodyPr/>
          <a:lstStyle/>
          <a:p>
            <a:r>
              <a:t>Cụm từ Yếu tố bảo vệ là từ thường được dùng khi nói về, đối phó và khả năng thích ứng với stress. Yếu tố bảo vệ giúp tăng khả năng đối phó và thích ứng và giảm khả năng xảy ra hậu quả xấu.</a:t>
            </a:r>
          </a:p>
          <a:p>
            <a:endParaRPr/>
          </a:p>
        </p:txBody>
      </p:sp>
    </p:spTree>
    <p:extLst>
      <p:ext uri="{BB962C8B-B14F-4D97-AF65-F5344CB8AC3E}">
        <p14:creationId xmlns:p14="http://schemas.microsoft.com/office/powerpoint/2010/main" val="267298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a:spLocks noGrp="1" noRot="1" noChangeAspect="1"/>
          </p:cNvSpPr>
          <p:nvPr>
            <p:ph type="sldImg"/>
          </p:nvPr>
        </p:nvSpPr>
        <p:spPr>
          <a:prstGeom prst="rect">
            <a:avLst/>
          </a:prstGeom>
        </p:spPr>
        <p:txBody>
          <a:bodyPr/>
          <a:lstStyle/>
          <a:p>
            <a:endParaRPr/>
          </a:p>
        </p:txBody>
      </p:sp>
      <p:sp>
        <p:nvSpPr>
          <p:cNvPr id="189" name="Shape 189"/>
          <p:cNvSpPr>
            <a:spLocks noGrp="1"/>
          </p:cNvSpPr>
          <p:nvPr>
            <p:ph type="body" sz="quarter" idx="1"/>
          </p:nvPr>
        </p:nvSpPr>
        <p:spPr>
          <a:prstGeom prst="rect">
            <a:avLst/>
          </a:prstGeom>
        </p:spPr>
        <p:txBody>
          <a:bodyPr/>
          <a:lstStyle/>
          <a:p>
            <a:pPr>
              <a:defRPr b="1"/>
            </a:pPr>
            <a:r>
              <a:t>Stress cấp tính </a:t>
            </a:r>
            <a:r>
              <a:rPr b="0"/>
              <a:t> là phản ứng của một con người nhất thời (phản xạ “đánh hay chạy”); có thể dữ dội và ly kỳ.  </a:t>
            </a:r>
            <a:r>
              <a:t>Eustress</a:t>
            </a:r>
            <a:r>
              <a:rPr b="0"/>
              <a:t> có thể xử trí được, từ đó giúp phát triển thể chất và tinh thần vì làm tăng sự thay đổi chức năng sinh học thần kinh khi một người tiếp xúc với thử thách mới. </a:t>
            </a:r>
            <a:r>
              <a:t>Distress</a:t>
            </a:r>
            <a:r>
              <a:rPr b="0"/>
              <a:t> là stress quá tải không thể xử trí được . </a:t>
            </a:r>
            <a:r>
              <a:t>Stress mãn tính </a:t>
            </a:r>
            <a:r>
              <a:rPr b="0"/>
              <a:t>là hậu quả của tình trạng stress hằng ngày, chẳng hạn như trong công việc và tình cảm. Stress không thuyên giảm vượt quá khả năng thích thích ứng của cơ thể và dẫn tới vấn đề sức khỏe</a:t>
            </a:r>
            <a:r>
              <a:rPr b="0" i="1"/>
              <a:t>. </a:t>
            </a:r>
            <a:r>
              <a:rPr b="0"/>
              <a:t> </a:t>
            </a:r>
          </a:p>
        </p:txBody>
      </p:sp>
    </p:spTree>
    <p:extLst>
      <p:ext uri="{BB962C8B-B14F-4D97-AF65-F5344CB8AC3E}">
        <p14:creationId xmlns:p14="http://schemas.microsoft.com/office/powerpoint/2010/main" val="2715192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193"/>
          <p:cNvSpPr>
            <a:spLocks noGrp="1" noRot="1" noChangeAspect="1"/>
          </p:cNvSpPr>
          <p:nvPr>
            <p:ph type="sldImg"/>
          </p:nvPr>
        </p:nvSpPr>
        <p:spPr>
          <a:prstGeom prst="rect">
            <a:avLst/>
          </a:prstGeom>
        </p:spPr>
        <p:txBody>
          <a:bodyPr/>
          <a:lstStyle/>
          <a:p>
            <a:endParaRPr/>
          </a:p>
        </p:txBody>
      </p:sp>
      <p:sp>
        <p:nvSpPr>
          <p:cNvPr id="194" name="Shape 194"/>
          <p:cNvSpPr>
            <a:spLocks noGrp="1"/>
          </p:cNvSpPr>
          <p:nvPr>
            <p:ph type="body" sz="quarter" idx="1"/>
          </p:nvPr>
        </p:nvSpPr>
        <p:spPr>
          <a:prstGeom prst="rect">
            <a:avLst/>
          </a:prstGeom>
        </p:spPr>
        <p:txBody>
          <a:bodyPr/>
          <a:lstStyle/>
          <a:p>
            <a:r>
              <a:t>Mặc dù có nhiều nguyên nhân khách quan dẫn đến stress, bản thân con người có thể tự tạo ra stress bằng cách liên tục suy nghĩ nhiều lần về một vấn đề nào đó (nghiền ngẫm)</a:t>
            </a:r>
          </a:p>
        </p:txBody>
      </p:sp>
    </p:spTree>
    <p:extLst>
      <p:ext uri="{BB962C8B-B14F-4D97-AF65-F5344CB8AC3E}">
        <p14:creationId xmlns:p14="http://schemas.microsoft.com/office/powerpoint/2010/main" val="65024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Shape 201"/>
          <p:cNvSpPr>
            <a:spLocks noGrp="1" noRot="1" noChangeAspect="1"/>
          </p:cNvSpPr>
          <p:nvPr>
            <p:ph type="sldImg"/>
          </p:nvPr>
        </p:nvSpPr>
        <p:spPr>
          <a:prstGeom prst="rect">
            <a:avLst/>
          </a:prstGeom>
        </p:spPr>
        <p:txBody>
          <a:bodyPr/>
          <a:lstStyle/>
          <a:p>
            <a:endParaRPr/>
          </a:p>
        </p:txBody>
      </p:sp>
      <p:sp>
        <p:nvSpPr>
          <p:cNvPr id="202" name="Shape 202"/>
          <p:cNvSpPr>
            <a:spLocks noGrp="1"/>
          </p:cNvSpPr>
          <p:nvPr>
            <p:ph type="body" sz="quarter" idx="1"/>
          </p:nvPr>
        </p:nvSpPr>
        <p:spPr>
          <a:prstGeom prst="rect">
            <a:avLst/>
          </a:prstGeom>
        </p:spPr>
        <p:txBody>
          <a:bodyPr/>
          <a:lstStyle/>
          <a:p>
            <a:r>
              <a:t>Bệnh nhân có thể sợ hãi, bất an vì bệnh tình hay các thủ thuật đau đớn, v.v... Họ cũng có thể sợ mất tất cả tài sản để trả viện phí. Có thể có những rào cản văn hóa. Hơn nữa, tiên lượng bệnh nhân xấu có thể gây stress cho điều dưỡng. Công việc của họ thường quá tải. Trong môi trường bệnh viện, điều dưỡng thường bị thúc giục thực hiện các công việc nguy hiểm và phức tạp, vì thế họ thường sợ mắc sai phạm.</a:t>
            </a:r>
          </a:p>
        </p:txBody>
      </p:sp>
    </p:spTree>
    <p:extLst>
      <p:ext uri="{BB962C8B-B14F-4D97-AF65-F5344CB8AC3E}">
        <p14:creationId xmlns:p14="http://schemas.microsoft.com/office/powerpoint/2010/main" val="1945441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Shape 206"/>
          <p:cNvSpPr>
            <a:spLocks noGrp="1" noRot="1" noChangeAspect="1"/>
          </p:cNvSpPr>
          <p:nvPr>
            <p:ph type="sldImg"/>
          </p:nvPr>
        </p:nvSpPr>
        <p:spPr>
          <a:prstGeom prst="rect">
            <a:avLst/>
          </a:prstGeom>
        </p:spPr>
        <p:txBody>
          <a:bodyPr/>
          <a:lstStyle/>
          <a:p>
            <a:endParaRPr/>
          </a:p>
        </p:txBody>
      </p:sp>
      <p:sp>
        <p:nvSpPr>
          <p:cNvPr id="207" name="Shape 207"/>
          <p:cNvSpPr>
            <a:spLocks noGrp="1"/>
          </p:cNvSpPr>
          <p:nvPr>
            <p:ph type="body" sz="quarter" idx="1"/>
          </p:nvPr>
        </p:nvSpPr>
        <p:spPr>
          <a:prstGeom prst="rect">
            <a:avLst/>
          </a:prstGeom>
        </p:spPr>
        <p:txBody>
          <a:bodyPr/>
          <a:lstStyle/>
          <a:p>
            <a:r>
              <a:t>Theo thuyết</a:t>
            </a:r>
            <a:r>
              <a:rPr i="1"/>
              <a:t> Hội chứng Thích ứng Toàn thể </a:t>
            </a:r>
            <a:r>
              <a:t>của Hans Selye (1907-1982), </a:t>
            </a:r>
            <a:r>
              <a:rPr i="1"/>
              <a:t>Báo động, Chống đối  </a:t>
            </a:r>
            <a:r>
              <a:t>và </a:t>
            </a:r>
            <a:r>
              <a:rPr i="1"/>
              <a:t>Kiệt quệ </a:t>
            </a:r>
            <a:r>
              <a:t>là 3 giai đoạn đáp ứng với stress.  Hầu như mọi hệ cơ quan đều bị ảnh hưởng bởi stress. Các triệu chứng xuất hiện là thường do tác động sinh lý của catecholamines: đánh trống ngực, tim đập nhanh, khó chịu vùng bụng, etc. (</a:t>
            </a:r>
            <a:r>
              <a:rPr sz="1800"/>
              <a:t>Copstead &amp; Banasik, 2010). </a:t>
            </a:r>
            <a:r>
              <a:t> Bệnh nhân bắt đầu thích ứng khi stress kéo dài. Khi khả năng thích ứng của cơ thể không đủ so với hệ quả của stress thì bắt đầu xuất hiện tình trạng suy kiệt và giảm chức năng của các hệ cơ quan.</a:t>
            </a:r>
          </a:p>
        </p:txBody>
      </p:sp>
    </p:spTree>
    <p:extLst>
      <p:ext uri="{BB962C8B-B14F-4D97-AF65-F5344CB8AC3E}">
        <p14:creationId xmlns:p14="http://schemas.microsoft.com/office/powerpoint/2010/main" val="94132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Shape 214"/>
          <p:cNvSpPr>
            <a:spLocks noGrp="1" noRot="1" noChangeAspect="1"/>
          </p:cNvSpPr>
          <p:nvPr>
            <p:ph type="sldImg"/>
          </p:nvPr>
        </p:nvSpPr>
        <p:spPr>
          <a:prstGeom prst="rect">
            <a:avLst/>
          </a:prstGeom>
        </p:spPr>
        <p:txBody>
          <a:bodyPr/>
          <a:lstStyle/>
          <a:p>
            <a:endParaRPr/>
          </a:p>
        </p:txBody>
      </p:sp>
      <p:sp>
        <p:nvSpPr>
          <p:cNvPr id="215" name="Shape 215"/>
          <p:cNvSpPr>
            <a:spLocks noGrp="1"/>
          </p:cNvSpPr>
          <p:nvPr>
            <p:ph type="body" sz="quarter" idx="1"/>
          </p:nvPr>
        </p:nvSpPr>
        <p:spPr>
          <a:prstGeom prst="rect">
            <a:avLst/>
          </a:prstGeom>
        </p:spPr>
        <p:txBody>
          <a:bodyPr/>
          <a:lstStyle/>
          <a:p>
            <a:r>
              <a:t>Phản ứng “đánh hay chạy” được kích hoạt. Các tế bào ở vùng hạ đồi sản xuất nội tiết tố corticotropin-releasing hormone (CRF).  CRF kích hoạt thụ thể trên tế màng tế bào tuyến yên để tiết ra nội tiết tố adrenocorticotropic hormone (ACTH). ACTH kích hoạt tuyến thương thận. Tuyến thượng thận tiết ra nội tiết tố vỏ thượng thận vả catecholamines. Stress có thể gây ra những biến đổi sinh lý mà khi kéo dài sẽ ảnh hưởng đến cơ chế cân bằng nội mô của cơ thể, dẫn đến các tình trạng bệnh lý. Yếu tố Corticotropin Releasing Factor (CRF) là một trong những chất chính kích hoạt đáp ứng với stress. Kích hoạt hệ trục Hạ đồi-Tuyến yến-Thượng thận làm tăng nồng độ catecholamines và cortisol trong máu. Quá nhiều cortisol đã được chứng minh làm hư tổn vùng hải mã mà đó là nơi phản hồi âm lại hệ trục trên. Các nghiên cứu ở động vật cho thấy stress mạn tính làm giảm sự tân sinh tế bào thần kinh ở vùng hải mã. Những người mắc bệnh trầm cảm đã được MRI cho thấy có hiện tượng vùng hải mã giảm thể tích. Điều này rất quan trọng vì vùng hải mã chịu chức năng chi phối khả năng học tập, trí nhớ ngắn hạn, trí nhớ ngữ cảnh—giúp liên kết trí nhớ và ngữ cảnh lại với nhau. Vì vậy, hư tổn vùng hải mã sẽ dẫn tới suy giảm khả năng hiểu tác nhân gây stress của một người. Stress mãn tính cũng đã được cho thấy làm giảm lượng máu nuôi tới vùng vỏ não trước đỉnh. Vùng này có chức năng quan trọng điều hòa các sự ức chế. Vì thế, người bị stress mãn tính sẽ có vấn đề trong việc hiểu nội dung của vấn đề, và cộng thểm vấn đề trong việc kiểm soát sự ức chế. Điều này có dẫn đến đáp ứng với stress không thích hợp(Southwick, 2007). </a:t>
            </a:r>
          </a:p>
          <a:p>
            <a:endParaRPr/>
          </a:p>
          <a:p>
            <a:pPr>
              <a:lnSpc>
                <a:spcPct val="90000"/>
              </a:lnSpc>
            </a:pPr>
            <a:endParaRPr/>
          </a:p>
        </p:txBody>
      </p:sp>
    </p:spTree>
    <p:extLst>
      <p:ext uri="{BB962C8B-B14F-4D97-AF65-F5344CB8AC3E}">
        <p14:creationId xmlns:p14="http://schemas.microsoft.com/office/powerpoint/2010/main" val="2495392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Pacific Partnership Slide Deck Template">
    <p:spTree>
      <p:nvGrpSpPr>
        <p:cNvPr id="1" name=""/>
        <p:cNvGrpSpPr/>
        <p:nvPr/>
      </p:nvGrpSpPr>
      <p:grpSpPr>
        <a:xfrm>
          <a:off x="0" y="0"/>
          <a:ext cx="0" cy="0"/>
          <a:chOff x="0" y="0"/>
          <a:chExt cx="0" cy="0"/>
        </a:xfrm>
      </p:grpSpPr>
      <p:grpSp>
        <p:nvGrpSpPr>
          <p:cNvPr id="22" name="Group 3"/>
          <p:cNvGrpSpPr/>
          <p:nvPr/>
        </p:nvGrpSpPr>
        <p:grpSpPr>
          <a:xfrm>
            <a:off x="0" y="1219200"/>
            <a:ext cx="9144001" cy="3175"/>
            <a:chOff x="0" y="0"/>
            <a:chExt cx="9144000" cy="3175"/>
          </a:xfrm>
        </p:grpSpPr>
        <p:sp>
          <p:nvSpPr>
            <p:cNvPr id="20" name="Line 4"/>
            <p:cNvSpPr/>
            <p:nvPr/>
          </p:nvSpPr>
          <p:spPr>
            <a:xfrm>
              <a:off x="0" y="3175"/>
              <a:ext cx="9144001" cy="0"/>
            </a:xfrm>
            <a:prstGeom prst="line">
              <a:avLst/>
            </a:prstGeom>
            <a:noFill/>
            <a:ln w="57150" cap="flat">
              <a:solidFill>
                <a:srgbClr val="D5D247"/>
              </a:solidFill>
              <a:prstDash val="solid"/>
              <a:round/>
            </a:ln>
            <a:effectLst/>
          </p:spPr>
          <p:txBody>
            <a:bodyPr wrap="square" lIns="45719" tIns="45719" rIns="45719" bIns="45719" numCol="1" anchor="t">
              <a:noAutofit/>
            </a:bodyPr>
            <a:lstStyle/>
            <a:p>
              <a:endParaRPr/>
            </a:p>
          </p:txBody>
        </p:sp>
        <p:sp>
          <p:nvSpPr>
            <p:cNvPr id="21" name="Line 5"/>
            <p:cNvSpPr/>
            <p:nvPr/>
          </p:nvSpPr>
          <p:spPr>
            <a:xfrm>
              <a:off x="0" y="0"/>
              <a:ext cx="9144001" cy="0"/>
            </a:xfrm>
            <a:prstGeom prst="line">
              <a:avLst/>
            </a:prstGeom>
            <a:noFill/>
            <a:ln w="57150" cap="flat">
              <a:solidFill>
                <a:srgbClr val="000082"/>
              </a:solidFill>
              <a:prstDash val="solid"/>
              <a:round/>
            </a:ln>
            <a:effectLst/>
          </p:spPr>
          <p:txBody>
            <a:bodyPr wrap="square" lIns="45719" tIns="45719" rIns="45719" bIns="45719" numCol="1" anchor="t">
              <a:noAutofit/>
            </a:bodyPr>
            <a:lstStyle/>
            <a:p>
              <a:endParaRPr/>
            </a:p>
          </p:txBody>
        </p:sp>
      </p:grpSp>
      <p:sp>
        <p:nvSpPr>
          <p:cNvPr id="23" name="Text Box 10"/>
          <p:cNvSpPr/>
          <p:nvPr/>
        </p:nvSpPr>
        <p:spPr>
          <a:xfrm>
            <a:off x="3175" y="6611779"/>
            <a:ext cx="2447925" cy="256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b="1">
                <a:solidFill>
                  <a:srgbClr val="009900"/>
                </a:solidFill>
              </a:defRPr>
            </a:lvl1pPr>
          </a:lstStyle>
          <a:p>
            <a:r>
              <a:t>UNCLASSIFIED</a:t>
            </a:r>
          </a:p>
        </p:txBody>
      </p:sp>
      <p:grpSp>
        <p:nvGrpSpPr>
          <p:cNvPr id="26" name="Group 3"/>
          <p:cNvGrpSpPr/>
          <p:nvPr/>
        </p:nvGrpSpPr>
        <p:grpSpPr>
          <a:xfrm>
            <a:off x="1588" y="1268412"/>
            <a:ext cx="9144001" cy="3176"/>
            <a:chOff x="0" y="0"/>
            <a:chExt cx="9144000" cy="3175"/>
          </a:xfrm>
        </p:grpSpPr>
        <p:sp>
          <p:nvSpPr>
            <p:cNvPr id="24" name="Line 4"/>
            <p:cNvSpPr/>
            <p:nvPr/>
          </p:nvSpPr>
          <p:spPr>
            <a:xfrm>
              <a:off x="0" y="3175"/>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sp>
          <p:nvSpPr>
            <p:cNvPr id="25" name="Line 5"/>
            <p:cNvSpPr/>
            <p:nvPr/>
          </p:nvSpPr>
          <p:spPr>
            <a:xfrm>
              <a:off x="0" y="0"/>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grpSp>
      <p:sp>
        <p:nvSpPr>
          <p:cNvPr id="27" name="Rectangle 33"/>
          <p:cNvSpPr/>
          <p:nvPr/>
        </p:nvSpPr>
        <p:spPr>
          <a:xfrm>
            <a:off x="3656510" y="6640406"/>
            <a:ext cx="1830981" cy="256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lnSpc>
                <a:spcPct val="95000"/>
              </a:lnSpc>
              <a:defRPr sz="1000" b="1"/>
            </a:lvl1pPr>
          </a:lstStyle>
          <a:p>
            <a:r>
              <a:t>PACIFIC PARTNERSHIP 2017</a:t>
            </a:r>
          </a:p>
        </p:txBody>
      </p:sp>
      <p:sp>
        <p:nvSpPr>
          <p:cNvPr id="28" name="Body Level One…"/>
          <p:cNvSpPr>
            <a:spLocks noGrp="1"/>
          </p:cNvSpPr>
          <p:nvPr>
            <p:ph type="body" sz="quarter" idx="1"/>
          </p:nvPr>
        </p:nvSpPr>
        <p:spPr>
          <a:xfrm>
            <a:off x="1371600" y="4876800"/>
            <a:ext cx="6400800" cy="762000"/>
          </a:xfrm>
          <a:prstGeom prst="rect">
            <a:avLst/>
          </a:prstGeom>
        </p:spPr>
        <p:txBody>
          <a:bodyPr/>
          <a:lstStyle>
            <a:lvl1pPr marL="0" indent="0" algn="ctr">
              <a:spcBef>
                <a:spcPts val="400"/>
              </a:spcBef>
              <a:buSzTx/>
              <a:buNone/>
              <a:defRPr sz="2000"/>
            </a:lvl1pPr>
            <a:lvl2pPr marL="0" indent="457200" algn="ctr">
              <a:spcBef>
                <a:spcPts val="400"/>
              </a:spcBef>
              <a:buSzTx/>
              <a:buNone/>
              <a:defRPr sz="2000"/>
            </a:lvl2pPr>
            <a:lvl3pPr marL="0" indent="914400" algn="ctr">
              <a:spcBef>
                <a:spcPts val="400"/>
              </a:spcBef>
              <a:buSzTx/>
              <a:buNone/>
              <a:defRPr sz="2000"/>
            </a:lvl3pPr>
            <a:lvl4pPr marL="0" indent="1371600" algn="ctr">
              <a:spcBef>
                <a:spcPts val="400"/>
              </a:spcBef>
              <a:buSzTx/>
              <a:buNone/>
              <a:defRPr sz="2000"/>
            </a:lvl4pPr>
            <a:lvl5pPr marL="0" indent="1828800" algn="ctr">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
        <p:nvSpPr>
          <p:cNvPr id="29" name="Slide Number"/>
          <p:cNvSpPr>
            <a:spLocks noGrp="1"/>
          </p:cNvSpPr>
          <p:nvPr>
            <p:ph type="sldNum" sz="quarter" idx="2"/>
          </p:nvPr>
        </p:nvSpPr>
        <p:spPr>
          <a:prstGeom prst="rect">
            <a:avLst/>
          </a:prstGeom>
        </p:spPr>
        <p:txBody>
          <a:bodyPr/>
          <a:lstStyle/>
          <a:p>
            <a:fld id="{86CB4B4D-7CA3-9044-876B-883B54F8677D}" type="slidenum">
              <a:t>‹#›</a:t>
            </a:fld>
            <a:endParaRPr/>
          </a:p>
        </p:txBody>
      </p:sp>
      <p:pic>
        <p:nvPicPr>
          <p:cNvPr id="30" name="Picture 3" descr="Picture 3"/>
          <p:cNvPicPr>
            <a:picLocks noChangeAspect="1"/>
          </p:cNvPicPr>
          <p:nvPr/>
        </p:nvPicPr>
        <p:blipFill>
          <a:blip r:embed="rId2">
            <a:extLst/>
          </a:blip>
          <a:stretch>
            <a:fillRect/>
          </a:stretch>
        </p:blipFill>
        <p:spPr>
          <a:xfrm>
            <a:off x="3169966" y="252555"/>
            <a:ext cx="2804067" cy="2730357"/>
          </a:xfrm>
          <a:prstGeom prst="rect">
            <a:avLst/>
          </a:prstGeom>
          <a:ln w="12700">
            <a:miter lim="400000"/>
          </a:ln>
        </p:spPr>
      </p:pic>
      <p:sp>
        <p:nvSpPr>
          <p:cNvPr id="31" name="Title Text"/>
          <p:cNvSpPr>
            <a:spLocks noGrp="1"/>
          </p:cNvSpPr>
          <p:nvPr>
            <p:ph type="title"/>
          </p:nvPr>
        </p:nvSpPr>
        <p:spPr>
          <a:xfrm>
            <a:off x="762000" y="3505200"/>
            <a:ext cx="7715250" cy="866775"/>
          </a:xfrm>
          <a:prstGeom prst="rect">
            <a:avLst/>
          </a:prstGeom>
        </p:spPr>
        <p:txBody>
          <a:bodyPr/>
          <a:lstStyle>
            <a:lvl1pPr algn="ctr">
              <a:defRPr sz="4000"/>
            </a:lvl1pPr>
          </a:lstStyle>
          <a:p>
            <a:r>
              <a:t>Title Text</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145" name="TextBox 15"/>
          <p:cNvSpPr/>
          <p:nvPr/>
        </p:nvSpPr>
        <p:spPr>
          <a:xfrm>
            <a:off x="0" y="6584949"/>
            <a:ext cx="2554893" cy="256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1100" i="1"/>
            </a:lvl1pPr>
          </a:lstStyle>
          <a:p>
            <a:r>
              <a:t>Leading America’s Rebalance to the Pacific</a:t>
            </a:r>
          </a:p>
        </p:txBody>
      </p:sp>
      <p:pic>
        <p:nvPicPr>
          <p:cNvPr id="146"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47"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48" name="TextBox 18"/>
          <p:cNvSpPr/>
          <p:nvPr/>
        </p:nvSpPr>
        <p:spPr>
          <a:xfrm>
            <a:off x="3659187" y="6476999"/>
            <a:ext cx="1806363" cy="383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a:solidFill>
                  <a:srgbClr val="009900"/>
                </a:solidFill>
              </a:defRPr>
            </a:lvl1pPr>
          </a:lstStyle>
          <a:p>
            <a:r>
              <a:t>UNCLASSIFIED</a:t>
            </a:r>
          </a:p>
        </p:txBody>
      </p:sp>
      <p:sp>
        <p:nvSpPr>
          <p:cNvPr id="149"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50"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51" name="Title Text"/>
          <p:cNvSpPr>
            <a:spLocks noGrp="1"/>
          </p:cNvSpPr>
          <p:nvPr>
            <p:ph type="title"/>
          </p:nvPr>
        </p:nvSpPr>
        <p:spPr>
          <a:xfrm>
            <a:off x="1066800" y="274638"/>
            <a:ext cx="6019800" cy="792163"/>
          </a:xfrm>
          <a:prstGeom prst="rect">
            <a:avLst/>
          </a:prstGeom>
        </p:spPr>
        <p:txBody>
          <a:bodyPr/>
          <a:lstStyle>
            <a:lvl1pPr algn="ctr">
              <a:defRPr sz="2800"/>
            </a:lvl1pPr>
          </a:lstStyle>
          <a:p>
            <a:r>
              <a:t>Title Text</a:t>
            </a:r>
          </a:p>
        </p:txBody>
      </p:sp>
      <p:sp>
        <p:nvSpPr>
          <p:cNvPr id="152"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53" name="Slide Number"/>
          <p:cNvSpPr>
            <a:spLocks noGrp="1"/>
          </p:cNvSpPr>
          <p:nvPr>
            <p:ph type="sldNum" sz="quarter" idx="2"/>
          </p:nvPr>
        </p:nvSpPr>
        <p:spPr>
          <a:xfrm>
            <a:off x="8404859" y="6492875"/>
            <a:ext cx="281941" cy="32004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8" name="Title Text"/>
          <p:cNvSpPr>
            <a:spLocks noGrp="1"/>
          </p:cNvSpPr>
          <p:nvPr>
            <p:ph type="title"/>
          </p:nvPr>
        </p:nvSpPr>
        <p:spPr>
          <a:prstGeom prst="rect">
            <a:avLst/>
          </a:prstGeom>
        </p:spPr>
        <p:txBody>
          <a:bodyPr/>
          <a:lstStyle/>
          <a:p>
            <a:r>
              <a:t>Title Text</a:t>
            </a:r>
          </a:p>
        </p:txBody>
      </p:sp>
      <p:sp>
        <p:nvSpPr>
          <p:cNvPr id="39" name="Body Level One…"/>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grpSp>
        <p:nvGrpSpPr>
          <p:cNvPr id="49" name="Group 3"/>
          <p:cNvGrpSpPr/>
          <p:nvPr/>
        </p:nvGrpSpPr>
        <p:grpSpPr>
          <a:xfrm>
            <a:off x="0" y="1219200"/>
            <a:ext cx="9144001" cy="3175"/>
            <a:chOff x="0" y="0"/>
            <a:chExt cx="9144000" cy="3175"/>
          </a:xfrm>
        </p:grpSpPr>
        <p:sp>
          <p:nvSpPr>
            <p:cNvPr id="47" name="Line 4"/>
            <p:cNvSpPr/>
            <p:nvPr/>
          </p:nvSpPr>
          <p:spPr>
            <a:xfrm>
              <a:off x="0" y="3175"/>
              <a:ext cx="9144001" cy="0"/>
            </a:xfrm>
            <a:prstGeom prst="line">
              <a:avLst/>
            </a:prstGeom>
            <a:noFill/>
            <a:ln w="57150" cap="flat">
              <a:solidFill>
                <a:srgbClr val="D5D247"/>
              </a:solidFill>
              <a:prstDash val="solid"/>
              <a:round/>
            </a:ln>
            <a:effectLst/>
          </p:spPr>
          <p:txBody>
            <a:bodyPr wrap="square" lIns="45719" tIns="45719" rIns="45719" bIns="45719" numCol="1" anchor="t">
              <a:noAutofit/>
            </a:bodyPr>
            <a:lstStyle/>
            <a:p>
              <a:endParaRPr/>
            </a:p>
          </p:txBody>
        </p:sp>
        <p:sp>
          <p:nvSpPr>
            <p:cNvPr id="48" name="Line 5"/>
            <p:cNvSpPr/>
            <p:nvPr/>
          </p:nvSpPr>
          <p:spPr>
            <a:xfrm>
              <a:off x="0" y="0"/>
              <a:ext cx="9144001" cy="0"/>
            </a:xfrm>
            <a:prstGeom prst="line">
              <a:avLst/>
            </a:prstGeom>
            <a:noFill/>
            <a:ln w="57150" cap="flat">
              <a:solidFill>
                <a:srgbClr val="000082"/>
              </a:solidFill>
              <a:prstDash val="solid"/>
              <a:round/>
            </a:ln>
            <a:effectLst/>
          </p:spPr>
          <p:txBody>
            <a:bodyPr wrap="square" lIns="45719" tIns="45719" rIns="45719" bIns="45719" numCol="1" anchor="t">
              <a:noAutofit/>
            </a:bodyPr>
            <a:lstStyle/>
            <a:p>
              <a:endParaRPr/>
            </a:p>
          </p:txBody>
        </p:sp>
      </p:grpSp>
      <p:sp>
        <p:nvSpPr>
          <p:cNvPr id="50" name="Text Box 10"/>
          <p:cNvSpPr/>
          <p:nvPr/>
        </p:nvSpPr>
        <p:spPr>
          <a:xfrm>
            <a:off x="3175" y="6611779"/>
            <a:ext cx="2447925" cy="256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b="1">
                <a:solidFill>
                  <a:srgbClr val="009900"/>
                </a:solidFill>
              </a:defRPr>
            </a:lvl1pPr>
          </a:lstStyle>
          <a:p>
            <a:r>
              <a:t>UNCLASSIFIED</a:t>
            </a:r>
          </a:p>
        </p:txBody>
      </p:sp>
      <p:grpSp>
        <p:nvGrpSpPr>
          <p:cNvPr id="53" name="Group 3"/>
          <p:cNvGrpSpPr/>
          <p:nvPr/>
        </p:nvGrpSpPr>
        <p:grpSpPr>
          <a:xfrm>
            <a:off x="1588" y="1268412"/>
            <a:ext cx="9144001" cy="3176"/>
            <a:chOff x="0" y="0"/>
            <a:chExt cx="9144000" cy="3175"/>
          </a:xfrm>
        </p:grpSpPr>
        <p:sp>
          <p:nvSpPr>
            <p:cNvPr id="51" name="Line 4"/>
            <p:cNvSpPr/>
            <p:nvPr/>
          </p:nvSpPr>
          <p:spPr>
            <a:xfrm>
              <a:off x="0" y="3175"/>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sp>
          <p:nvSpPr>
            <p:cNvPr id="52" name="Line 5"/>
            <p:cNvSpPr/>
            <p:nvPr/>
          </p:nvSpPr>
          <p:spPr>
            <a:xfrm>
              <a:off x="0" y="0"/>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grpSp>
      <p:sp>
        <p:nvSpPr>
          <p:cNvPr id="54" name="Rectangle 33"/>
          <p:cNvSpPr/>
          <p:nvPr/>
        </p:nvSpPr>
        <p:spPr>
          <a:xfrm>
            <a:off x="3656510" y="6640406"/>
            <a:ext cx="1830981" cy="256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lnSpc>
                <a:spcPct val="95000"/>
              </a:lnSpc>
              <a:defRPr sz="1000" b="1"/>
            </a:lvl1pPr>
          </a:lstStyle>
          <a:p>
            <a:r>
              <a:t>PACIFIC PARTNERSHIP 2017</a:t>
            </a:r>
          </a:p>
        </p:txBody>
      </p:sp>
      <p:sp>
        <p:nvSpPr>
          <p:cNvPr id="55" name="Title Text"/>
          <p:cNvSpPr>
            <a:spLocks noGrp="1"/>
          </p:cNvSpPr>
          <p:nvPr>
            <p:ph type="title"/>
          </p:nvPr>
        </p:nvSpPr>
        <p:spPr>
          <a:xfrm>
            <a:off x="457200" y="273050"/>
            <a:ext cx="3008314" cy="1162050"/>
          </a:xfrm>
          <a:prstGeom prst="rect">
            <a:avLst/>
          </a:prstGeom>
        </p:spPr>
        <p:txBody>
          <a:bodyPr anchor="b"/>
          <a:lstStyle>
            <a:lvl1pPr>
              <a:defRPr sz="2000"/>
            </a:lvl1pPr>
          </a:lstStyle>
          <a:p>
            <a:r>
              <a:t>Title Text</a:t>
            </a:r>
          </a:p>
        </p:txBody>
      </p:sp>
      <p:sp>
        <p:nvSpPr>
          <p:cNvPr id="56" name="Body Level One…"/>
          <p:cNvSpPr>
            <a:spLocks noGrp="1"/>
          </p:cNvSpPr>
          <p:nvPr>
            <p:ph type="body" idx="1"/>
          </p:nvPr>
        </p:nvSpPr>
        <p:spPr>
          <a:xfrm>
            <a:off x="3575050" y="273050"/>
            <a:ext cx="5111750" cy="5853113"/>
          </a:xfrm>
          <a:prstGeom prst="rect">
            <a:avLst/>
          </a:prstGeom>
        </p:spPr>
        <p:txBody>
          <a:bodyPr/>
          <a:lstStyle>
            <a:lvl1pPr>
              <a:spcBef>
                <a:spcPts val="700"/>
              </a:spcBef>
              <a:defRPr sz="3200"/>
            </a:lvl1pPr>
            <a:lvl2pPr marL="783771" indent="-326571">
              <a:spcBef>
                <a:spcPts val="700"/>
              </a:spcBef>
              <a:defRPr sz="3200"/>
            </a:lvl2pPr>
            <a:lvl3pPr marL="1219200" indent="-304800">
              <a:spcBef>
                <a:spcPts val="700"/>
              </a:spcBef>
              <a:defRPr sz="3200"/>
            </a:lvl3pPr>
            <a:lvl4pPr marL="1737360" indent="-365760">
              <a:spcBef>
                <a:spcPts val="700"/>
              </a:spcBef>
              <a:defRPr sz="3200"/>
            </a:lvl4pPr>
            <a:lvl5pPr marL="219456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57" name="Text Placeholder 3"/>
          <p:cNvSpPr>
            <a:spLocks noGrp="1"/>
          </p:cNvSpPr>
          <p:nvPr>
            <p:ph type="body" sz="half" idx="13"/>
          </p:nvPr>
        </p:nvSpPr>
        <p:spPr>
          <a:xfrm>
            <a:off x="457199" y="1435100"/>
            <a:ext cx="3008315" cy="4691063"/>
          </a:xfrm>
          <a:prstGeom prst="rect">
            <a:avLst/>
          </a:prstGeom>
        </p:spPr>
        <p:txBody>
          <a:bodyPr/>
          <a:lstStyle/>
          <a:p>
            <a:pPr marL="0" indent="0">
              <a:spcBef>
                <a:spcPts val="300"/>
              </a:spcBef>
              <a:buSzTx/>
              <a:buNone/>
              <a:defRPr sz="1400"/>
            </a:pPr>
            <a:endParaRPr/>
          </a:p>
        </p:txBody>
      </p:sp>
      <p:sp>
        <p:nvSpPr>
          <p:cNvPr id="58"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grpSp>
        <p:nvGrpSpPr>
          <p:cNvPr id="67" name="Group 3"/>
          <p:cNvGrpSpPr/>
          <p:nvPr/>
        </p:nvGrpSpPr>
        <p:grpSpPr>
          <a:xfrm>
            <a:off x="0" y="1219200"/>
            <a:ext cx="9144001" cy="3175"/>
            <a:chOff x="0" y="0"/>
            <a:chExt cx="9144000" cy="3175"/>
          </a:xfrm>
        </p:grpSpPr>
        <p:sp>
          <p:nvSpPr>
            <p:cNvPr id="65" name="Line 4"/>
            <p:cNvSpPr/>
            <p:nvPr/>
          </p:nvSpPr>
          <p:spPr>
            <a:xfrm>
              <a:off x="0" y="3175"/>
              <a:ext cx="9144001" cy="0"/>
            </a:xfrm>
            <a:prstGeom prst="line">
              <a:avLst/>
            </a:prstGeom>
            <a:noFill/>
            <a:ln w="57150" cap="flat">
              <a:solidFill>
                <a:srgbClr val="D5D247"/>
              </a:solidFill>
              <a:prstDash val="solid"/>
              <a:round/>
            </a:ln>
            <a:effectLst/>
          </p:spPr>
          <p:txBody>
            <a:bodyPr wrap="square" lIns="45719" tIns="45719" rIns="45719" bIns="45719" numCol="1" anchor="t">
              <a:noAutofit/>
            </a:bodyPr>
            <a:lstStyle/>
            <a:p>
              <a:endParaRPr/>
            </a:p>
          </p:txBody>
        </p:sp>
        <p:sp>
          <p:nvSpPr>
            <p:cNvPr id="66" name="Line 5"/>
            <p:cNvSpPr/>
            <p:nvPr/>
          </p:nvSpPr>
          <p:spPr>
            <a:xfrm>
              <a:off x="0" y="0"/>
              <a:ext cx="9144001" cy="0"/>
            </a:xfrm>
            <a:prstGeom prst="line">
              <a:avLst/>
            </a:prstGeom>
            <a:noFill/>
            <a:ln w="57150" cap="flat">
              <a:solidFill>
                <a:srgbClr val="000082"/>
              </a:solidFill>
              <a:prstDash val="solid"/>
              <a:round/>
            </a:ln>
            <a:effectLst/>
          </p:spPr>
          <p:txBody>
            <a:bodyPr wrap="square" lIns="45719" tIns="45719" rIns="45719" bIns="45719" numCol="1" anchor="t">
              <a:noAutofit/>
            </a:bodyPr>
            <a:lstStyle/>
            <a:p>
              <a:endParaRPr/>
            </a:p>
          </p:txBody>
        </p:sp>
      </p:grpSp>
      <p:sp>
        <p:nvSpPr>
          <p:cNvPr id="68" name="Text Box 10"/>
          <p:cNvSpPr/>
          <p:nvPr/>
        </p:nvSpPr>
        <p:spPr>
          <a:xfrm>
            <a:off x="3175" y="6611779"/>
            <a:ext cx="2447925" cy="256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b="1">
                <a:solidFill>
                  <a:srgbClr val="009900"/>
                </a:solidFill>
              </a:defRPr>
            </a:lvl1pPr>
          </a:lstStyle>
          <a:p>
            <a:r>
              <a:t>UNCLASSIFIED</a:t>
            </a:r>
          </a:p>
        </p:txBody>
      </p:sp>
      <p:grpSp>
        <p:nvGrpSpPr>
          <p:cNvPr id="71" name="Group 3"/>
          <p:cNvGrpSpPr/>
          <p:nvPr/>
        </p:nvGrpSpPr>
        <p:grpSpPr>
          <a:xfrm>
            <a:off x="1588" y="1268412"/>
            <a:ext cx="9144001" cy="3176"/>
            <a:chOff x="0" y="0"/>
            <a:chExt cx="9144000" cy="3175"/>
          </a:xfrm>
        </p:grpSpPr>
        <p:sp>
          <p:nvSpPr>
            <p:cNvPr id="69" name="Line 4"/>
            <p:cNvSpPr/>
            <p:nvPr/>
          </p:nvSpPr>
          <p:spPr>
            <a:xfrm>
              <a:off x="0" y="3175"/>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sp>
          <p:nvSpPr>
            <p:cNvPr id="70" name="Line 5"/>
            <p:cNvSpPr/>
            <p:nvPr/>
          </p:nvSpPr>
          <p:spPr>
            <a:xfrm>
              <a:off x="0" y="0"/>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grpSp>
      <p:sp>
        <p:nvSpPr>
          <p:cNvPr id="72" name="Rectangle 33"/>
          <p:cNvSpPr/>
          <p:nvPr/>
        </p:nvSpPr>
        <p:spPr>
          <a:xfrm>
            <a:off x="3656510" y="6640406"/>
            <a:ext cx="1830981" cy="256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lnSpc>
                <a:spcPct val="95000"/>
              </a:lnSpc>
              <a:defRPr sz="1000" b="1"/>
            </a:lvl1pPr>
          </a:lstStyle>
          <a:p>
            <a:r>
              <a:t>PACIFIC PARTNERSHIP 2017</a:t>
            </a:r>
          </a:p>
        </p:txBody>
      </p:sp>
      <p:sp>
        <p:nvSpPr>
          <p:cNvPr id="73" name="Title Text"/>
          <p:cNvSpPr>
            <a:spLocks noGrp="1"/>
          </p:cNvSpPr>
          <p:nvPr>
            <p:ph type="title"/>
          </p:nvPr>
        </p:nvSpPr>
        <p:spPr>
          <a:xfrm>
            <a:off x="1123950" y="160654"/>
            <a:ext cx="7715250" cy="866776"/>
          </a:xfrm>
          <a:prstGeom prst="rect">
            <a:avLst/>
          </a:prstGeom>
        </p:spPr>
        <p:txBody>
          <a:bodyPr/>
          <a:lstStyle>
            <a:lvl1pPr algn="ctr">
              <a:defRPr sz="4000"/>
            </a:lvl1pPr>
          </a:lstStyle>
          <a:p>
            <a:r>
              <a:t>Title Text</a:t>
            </a:r>
          </a:p>
        </p:txBody>
      </p:sp>
      <p:sp>
        <p:nvSpPr>
          <p:cNvPr id="74" name="Body Level One…"/>
          <p:cNvSpPr>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75"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grpSp>
        <p:nvGrpSpPr>
          <p:cNvPr id="84" name="Group 3"/>
          <p:cNvGrpSpPr/>
          <p:nvPr/>
        </p:nvGrpSpPr>
        <p:grpSpPr>
          <a:xfrm>
            <a:off x="0" y="1219200"/>
            <a:ext cx="9144001" cy="3175"/>
            <a:chOff x="0" y="0"/>
            <a:chExt cx="9144000" cy="3175"/>
          </a:xfrm>
        </p:grpSpPr>
        <p:sp>
          <p:nvSpPr>
            <p:cNvPr id="82" name="Line 4"/>
            <p:cNvSpPr/>
            <p:nvPr/>
          </p:nvSpPr>
          <p:spPr>
            <a:xfrm>
              <a:off x="0" y="3175"/>
              <a:ext cx="9144001" cy="0"/>
            </a:xfrm>
            <a:prstGeom prst="line">
              <a:avLst/>
            </a:prstGeom>
            <a:noFill/>
            <a:ln w="57150" cap="flat">
              <a:solidFill>
                <a:srgbClr val="D5D247"/>
              </a:solidFill>
              <a:prstDash val="solid"/>
              <a:round/>
            </a:ln>
            <a:effectLst/>
          </p:spPr>
          <p:txBody>
            <a:bodyPr wrap="square" lIns="45719" tIns="45719" rIns="45719" bIns="45719" numCol="1" anchor="t">
              <a:noAutofit/>
            </a:bodyPr>
            <a:lstStyle/>
            <a:p>
              <a:endParaRPr/>
            </a:p>
          </p:txBody>
        </p:sp>
        <p:sp>
          <p:nvSpPr>
            <p:cNvPr id="83" name="Line 5"/>
            <p:cNvSpPr/>
            <p:nvPr/>
          </p:nvSpPr>
          <p:spPr>
            <a:xfrm>
              <a:off x="0" y="0"/>
              <a:ext cx="9144001" cy="0"/>
            </a:xfrm>
            <a:prstGeom prst="line">
              <a:avLst/>
            </a:prstGeom>
            <a:noFill/>
            <a:ln w="57150" cap="flat">
              <a:solidFill>
                <a:srgbClr val="000082"/>
              </a:solidFill>
              <a:prstDash val="solid"/>
              <a:round/>
            </a:ln>
            <a:effectLst/>
          </p:spPr>
          <p:txBody>
            <a:bodyPr wrap="square" lIns="45719" tIns="45719" rIns="45719" bIns="45719" numCol="1" anchor="t">
              <a:noAutofit/>
            </a:bodyPr>
            <a:lstStyle/>
            <a:p>
              <a:endParaRPr/>
            </a:p>
          </p:txBody>
        </p:sp>
      </p:grpSp>
      <p:sp>
        <p:nvSpPr>
          <p:cNvPr id="85" name="Text Box 10"/>
          <p:cNvSpPr/>
          <p:nvPr/>
        </p:nvSpPr>
        <p:spPr>
          <a:xfrm>
            <a:off x="3175" y="6611779"/>
            <a:ext cx="2447925" cy="256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b="1">
                <a:solidFill>
                  <a:srgbClr val="009900"/>
                </a:solidFill>
              </a:defRPr>
            </a:lvl1pPr>
          </a:lstStyle>
          <a:p>
            <a:r>
              <a:t>UNCLASSIFIED</a:t>
            </a:r>
          </a:p>
        </p:txBody>
      </p:sp>
      <p:grpSp>
        <p:nvGrpSpPr>
          <p:cNvPr id="88" name="Group 3"/>
          <p:cNvGrpSpPr/>
          <p:nvPr/>
        </p:nvGrpSpPr>
        <p:grpSpPr>
          <a:xfrm>
            <a:off x="1588" y="1268412"/>
            <a:ext cx="9144001" cy="3176"/>
            <a:chOff x="0" y="0"/>
            <a:chExt cx="9144000" cy="3175"/>
          </a:xfrm>
        </p:grpSpPr>
        <p:sp>
          <p:nvSpPr>
            <p:cNvPr id="86" name="Line 4"/>
            <p:cNvSpPr/>
            <p:nvPr/>
          </p:nvSpPr>
          <p:spPr>
            <a:xfrm>
              <a:off x="0" y="3175"/>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sp>
          <p:nvSpPr>
            <p:cNvPr id="87" name="Line 5"/>
            <p:cNvSpPr/>
            <p:nvPr/>
          </p:nvSpPr>
          <p:spPr>
            <a:xfrm>
              <a:off x="0" y="0"/>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grpSp>
      <p:sp>
        <p:nvSpPr>
          <p:cNvPr id="89" name="Rectangle 33"/>
          <p:cNvSpPr/>
          <p:nvPr/>
        </p:nvSpPr>
        <p:spPr>
          <a:xfrm>
            <a:off x="3656510" y="6640406"/>
            <a:ext cx="1830981" cy="256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lnSpc>
                <a:spcPct val="95000"/>
              </a:lnSpc>
              <a:defRPr sz="1000" b="1"/>
            </a:lvl1pPr>
          </a:lstStyle>
          <a:p>
            <a:r>
              <a:t>PACIFIC PARTNERSHIP 2017</a:t>
            </a:r>
          </a:p>
        </p:txBody>
      </p:sp>
      <p:sp>
        <p:nvSpPr>
          <p:cNvPr id="90" name="Title Text"/>
          <p:cNvSpPr>
            <a:spLocks noGrp="1"/>
          </p:cNvSpPr>
          <p:nvPr>
            <p:ph type="title"/>
          </p:nvPr>
        </p:nvSpPr>
        <p:spPr>
          <a:xfrm>
            <a:off x="1123950" y="160654"/>
            <a:ext cx="7715250" cy="866776"/>
          </a:xfrm>
          <a:prstGeom prst="rect">
            <a:avLst/>
          </a:prstGeom>
        </p:spPr>
        <p:txBody>
          <a:bodyPr/>
          <a:lstStyle>
            <a:lvl1pPr algn="ctr">
              <a:defRPr sz="4000"/>
            </a:lvl1pPr>
          </a:lstStyle>
          <a:p>
            <a:r>
              <a:t>Title Text</a:t>
            </a:r>
          </a:p>
        </p:txBody>
      </p:sp>
      <p:sp>
        <p:nvSpPr>
          <p:cNvPr id="91" name="Body Level One…"/>
          <p:cNvSpPr>
            <a:spLocks noGrp="1"/>
          </p:cNvSpPr>
          <p:nvPr>
            <p:ph type="body" sz="quarter" idx="1"/>
          </p:nvPr>
        </p:nvSpPr>
        <p:spPr>
          <a:xfrm>
            <a:off x="457200" y="1535112"/>
            <a:ext cx="4040188" cy="639763"/>
          </a:xfrm>
          <a:prstGeom prst="rect">
            <a:avLst/>
          </a:prstGeom>
        </p:spPr>
        <p:txBody>
          <a:bodyPr anchor="b"/>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
        <p:nvSpPr>
          <p:cNvPr id="92" name="Text Placeholder 4"/>
          <p:cNvSpPr>
            <a:spLocks noGrp="1"/>
          </p:cNvSpPr>
          <p:nvPr>
            <p:ph type="body" sz="quarter" idx="13"/>
          </p:nvPr>
        </p:nvSpPr>
        <p:spPr>
          <a:xfrm>
            <a:off x="4645025" y="1535112"/>
            <a:ext cx="4041775" cy="639763"/>
          </a:xfrm>
          <a:prstGeom prst="rect">
            <a:avLst/>
          </a:prstGeom>
        </p:spPr>
        <p:txBody>
          <a:bodyPr anchor="b"/>
          <a:lstStyle/>
          <a:p>
            <a:pPr marL="0" indent="0">
              <a:buSzTx/>
              <a:buNone/>
            </a:pPr>
            <a:endParaRPr/>
          </a:p>
        </p:txBody>
      </p:sp>
      <p:sp>
        <p:nvSpPr>
          <p:cNvPr id="93"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00"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101" name="Title Text"/>
          <p:cNvSpPr>
            <a:spLocks noGrp="1"/>
          </p:cNvSpPr>
          <p:nvPr>
            <p:ph type="title"/>
          </p:nvPr>
        </p:nvSpPr>
        <p:spPr>
          <a:xfrm>
            <a:off x="685800" y="2130425"/>
            <a:ext cx="7772400" cy="1470025"/>
          </a:xfrm>
          <a:prstGeom prst="rect">
            <a:avLst/>
          </a:prstGeom>
        </p:spPr>
        <p:txBody>
          <a:bodyPr/>
          <a:lstStyle>
            <a:lvl1pPr algn="ctr">
              <a:defRPr sz="4000"/>
            </a:lvl1pPr>
          </a:lstStyle>
          <a:p>
            <a:r>
              <a:t>Title Text</a:t>
            </a:r>
          </a:p>
        </p:txBody>
      </p:sp>
      <p:sp>
        <p:nvSpPr>
          <p:cNvPr id="102"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
        <p:nvSpPr>
          <p:cNvPr id="103"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10"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111" name="Title Text"/>
          <p:cNvSpPr>
            <a:spLocks noGrp="1"/>
          </p:cNvSpPr>
          <p:nvPr>
            <p:ph type="title"/>
          </p:nvPr>
        </p:nvSpPr>
        <p:spPr>
          <a:xfrm>
            <a:off x="685800" y="2130425"/>
            <a:ext cx="7772400" cy="1470025"/>
          </a:xfrm>
          <a:prstGeom prst="rect">
            <a:avLst/>
          </a:prstGeom>
        </p:spPr>
        <p:txBody>
          <a:bodyPr/>
          <a:lstStyle>
            <a:lvl1pPr algn="ctr">
              <a:defRPr sz="4000"/>
            </a:lvl1pPr>
          </a:lstStyle>
          <a:p>
            <a:r>
              <a:t>Title Text</a:t>
            </a:r>
          </a:p>
        </p:txBody>
      </p:sp>
      <p:sp>
        <p:nvSpPr>
          <p:cNvPr id="112"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
        <p:nvSpPr>
          <p:cNvPr id="113"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20"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121" name="Title Text"/>
          <p:cNvSpPr>
            <a:spLocks noGrp="1"/>
          </p:cNvSpPr>
          <p:nvPr>
            <p:ph type="title"/>
          </p:nvPr>
        </p:nvSpPr>
        <p:spPr>
          <a:xfrm>
            <a:off x="1123950" y="161925"/>
            <a:ext cx="8020050" cy="866775"/>
          </a:xfrm>
          <a:prstGeom prst="rect">
            <a:avLst/>
          </a:prstGeom>
        </p:spPr>
        <p:txBody>
          <a:bodyPr/>
          <a:lstStyle>
            <a:lvl1pPr algn="ctr">
              <a:defRPr sz="4000"/>
            </a:lvl1pPr>
          </a:lstStyle>
          <a:p>
            <a:r>
              <a:t>Title Text</a:t>
            </a:r>
          </a:p>
        </p:txBody>
      </p:sp>
      <p:sp>
        <p:nvSpPr>
          <p:cNvPr id="122" name="Body Level One…"/>
          <p:cNvSpPr>
            <a:spLocks noGrp="1"/>
          </p:cNvSpPr>
          <p:nvPr>
            <p:ph type="body" idx="1"/>
          </p:nvPr>
        </p:nvSpPr>
        <p:spPr>
          <a:xfrm>
            <a:off x="203200" y="1362075"/>
            <a:ext cx="8788400" cy="4657725"/>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23"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30" name="TextBox 15"/>
          <p:cNvSpPr/>
          <p:nvPr/>
        </p:nvSpPr>
        <p:spPr>
          <a:xfrm>
            <a:off x="0" y="6584949"/>
            <a:ext cx="2554893" cy="256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1100" i="1"/>
            </a:lvl1pPr>
          </a:lstStyle>
          <a:p>
            <a:r>
              <a:t>Leading America’s Rebalance to the Pacific</a:t>
            </a:r>
          </a:p>
        </p:txBody>
      </p:sp>
      <p:pic>
        <p:nvPicPr>
          <p:cNvPr id="131"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32"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33" name="TextBox 18"/>
          <p:cNvSpPr/>
          <p:nvPr/>
        </p:nvSpPr>
        <p:spPr>
          <a:xfrm>
            <a:off x="3659187" y="6476999"/>
            <a:ext cx="1806363" cy="383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a:solidFill>
                  <a:srgbClr val="009900"/>
                </a:solidFill>
              </a:defRPr>
            </a:lvl1pPr>
          </a:lstStyle>
          <a:p>
            <a:r>
              <a:t>UNCLASSIFIED</a:t>
            </a:r>
          </a:p>
        </p:txBody>
      </p:sp>
      <p:sp>
        <p:nvSpPr>
          <p:cNvPr id="134"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35"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36" name="Title Text"/>
          <p:cNvSpPr>
            <a:spLocks noGrp="1"/>
          </p:cNvSpPr>
          <p:nvPr>
            <p:ph type="title"/>
          </p:nvPr>
        </p:nvSpPr>
        <p:spPr>
          <a:xfrm>
            <a:off x="1066800" y="274638"/>
            <a:ext cx="6019800" cy="792163"/>
          </a:xfrm>
          <a:prstGeom prst="rect">
            <a:avLst/>
          </a:prstGeom>
        </p:spPr>
        <p:txBody>
          <a:bodyPr/>
          <a:lstStyle>
            <a:lvl1pPr algn="ctr">
              <a:defRPr sz="2800"/>
            </a:lvl1pPr>
          </a:lstStyle>
          <a:p>
            <a:r>
              <a:t>Title Text</a:t>
            </a:r>
          </a:p>
        </p:txBody>
      </p:sp>
      <p:sp>
        <p:nvSpPr>
          <p:cNvPr id="137"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38" name="Slide Number"/>
          <p:cNvSpPr>
            <a:spLocks noGrp="1"/>
          </p:cNvSpPr>
          <p:nvPr>
            <p:ph type="sldNum" sz="quarter" idx="2"/>
          </p:nvPr>
        </p:nvSpPr>
        <p:spPr>
          <a:xfrm>
            <a:off x="8404859" y="6492875"/>
            <a:ext cx="281941" cy="320040"/>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grpSp>
        <p:nvGrpSpPr>
          <p:cNvPr id="4" name="Group 3"/>
          <p:cNvGrpSpPr/>
          <p:nvPr/>
        </p:nvGrpSpPr>
        <p:grpSpPr>
          <a:xfrm>
            <a:off x="0" y="1219200"/>
            <a:ext cx="9144001" cy="3175"/>
            <a:chOff x="0" y="0"/>
            <a:chExt cx="9144000" cy="3175"/>
          </a:xfrm>
        </p:grpSpPr>
        <p:sp>
          <p:nvSpPr>
            <p:cNvPr id="2" name="Line 4"/>
            <p:cNvSpPr/>
            <p:nvPr/>
          </p:nvSpPr>
          <p:spPr>
            <a:xfrm>
              <a:off x="0" y="3175"/>
              <a:ext cx="9144001" cy="0"/>
            </a:xfrm>
            <a:prstGeom prst="line">
              <a:avLst/>
            </a:prstGeom>
            <a:noFill/>
            <a:ln w="57150" cap="flat">
              <a:solidFill>
                <a:srgbClr val="D5D247"/>
              </a:solidFill>
              <a:prstDash val="solid"/>
              <a:round/>
            </a:ln>
            <a:effectLst/>
          </p:spPr>
          <p:txBody>
            <a:bodyPr wrap="square" lIns="45719" tIns="45719" rIns="45719" bIns="45719" numCol="1" anchor="t">
              <a:noAutofit/>
            </a:bodyPr>
            <a:lstStyle/>
            <a:p>
              <a:endParaRPr/>
            </a:p>
          </p:txBody>
        </p:sp>
        <p:sp>
          <p:nvSpPr>
            <p:cNvPr id="3" name="Line 5"/>
            <p:cNvSpPr/>
            <p:nvPr/>
          </p:nvSpPr>
          <p:spPr>
            <a:xfrm>
              <a:off x="0" y="0"/>
              <a:ext cx="9144001" cy="0"/>
            </a:xfrm>
            <a:prstGeom prst="line">
              <a:avLst/>
            </a:prstGeom>
            <a:noFill/>
            <a:ln w="57150" cap="flat">
              <a:solidFill>
                <a:srgbClr val="000082"/>
              </a:solidFill>
              <a:prstDash val="solid"/>
              <a:round/>
            </a:ln>
            <a:effectLst/>
          </p:spPr>
          <p:txBody>
            <a:bodyPr wrap="square" lIns="45719" tIns="45719" rIns="45719" bIns="45719" numCol="1" anchor="t">
              <a:noAutofit/>
            </a:bodyPr>
            <a:lstStyle/>
            <a:p>
              <a:endParaRPr/>
            </a:p>
          </p:txBody>
        </p:sp>
      </p:grpSp>
      <p:sp>
        <p:nvSpPr>
          <p:cNvPr id="5" name="Text Box 10"/>
          <p:cNvSpPr/>
          <p:nvPr/>
        </p:nvSpPr>
        <p:spPr>
          <a:xfrm>
            <a:off x="3175" y="6611779"/>
            <a:ext cx="2447925" cy="256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b="1">
                <a:solidFill>
                  <a:srgbClr val="009900"/>
                </a:solidFill>
              </a:defRPr>
            </a:lvl1pPr>
          </a:lstStyle>
          <a:p>
            <a:r>
              <a:t>UNCLASSIFIED</a:t>
            </a:r>
          </a:p>
        </p:txBody>
      </p:sp>
      <p:grpSp>
        <p:nvGrpSpPr>
          <p:cNvPr id="8" name="Group 3"/>
          <p:cNvGrpSpPr/>
          <p:nvPr/>
        </p:nvGrpSpPr>
        <p:grpSpPr>
          <a:xfrm>
            <a:off x="1588" y="1268412"/>
            <a:ext cx="9144001" cy="3176"/>
            <a:chOff x="0" y="0"/>
            <a:chExt cx="9144000" cy="3175"/>
          </a:xfrm>
        </p:grpSpPr>
        <p:sp>
          <p:nvSpPr>
            <p:cNvPr id="6" name="Line 4"/>
            <p:cNvSpPr/>
            <p:nvPr/>
          </p:nvSpPr>
          <p:spPr>
            <a:xfrm>
              <a:off x="0" y="3175"/>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sp>
          <p:nvSpPr>
            <p:cNvPr id="7" name="Line 5"/>
            <p:cNvSpPr/>
            <p:nvPr/>
          </p:nvSpPr>
          <p:spPr>
            <a:xfrm>
              <a:off x="0" y="0"/>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grpSp>
      <p:sp>
        <p:nvSpPr>
          <p:cNvPr id="9" name="Rectangle 33"/>
          <p:cNvSpPr/>
          <p:nvPr/>
        </p:nvSpPr>
        <p:spPr>
          <a:xfrm>
            <a:off x="3656510" y="6640406"/>
            <a:ext cx="1830981" cy="256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lnSpc>
                <a:spcPct val="95000"/>
              </a:lnSpc>
              <a:defRPr sz="1000" b="1"/>
            </a:lvl1pPr>
          </a:lstStyle>
          <a:p>
            <a:r>
              <a:t>PACIFIC PARTNERSHIP 2017</a:t>
            </a:r>
          </a:p>
        </p:txBody>
      </p:sp>
      <p:sp>
        <p:nvSpPr>
          <p:cNvPr id="10" name="Title Text"/>
          <p:cNvSpPr>
            <a:spLocks noGrp="1"/>
          </p:cNvSpPr>
          <p:nvPr>
            <p:ph type="title"/>
          </p:nvPr>
        </p:nvSpPr>
        <p:spPr>
          <a:xfrm>
            <a:off x="1143000" y="161925"/>
            <a:ext cx="7848600" cy="866775"/>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a:bodyPr>
          <a:lstStyle/>
          <a:p>
            <a:r>
              <a:t>Title Text</a:t>
            </a:r>
          </a:p>
        </p:txBody>
      </p:sp>
      <p:sp>
        <p:nvSpPr>
          <p:cNvPr id="11" name="Body Level One…"/>
          <p:cNvSpPr>
            <a:spLocks noGrp="1"/>
          </p:cNvSpPr>
          <p:nvPr>
            <p:ph type="body" idx="1"/>
          </p:nvPr>
        </p:nvSpPr>
        <p:spPr>
          <a:xfrm>
            <a:off x="203200" y="1362075"/>
            <a:ext cx="8788400" cy="4962525"/>
          </a:xfrm>
          <a:prstGeom prst="rect">
            <a:avLst/>
          </a:prstGeom>
          <a:ln w="12700">
            <a:miter lim="400000"/>
          </a:ln>
          <a:extLst>
            <a:ext uri="{C572A759-6A51-4108-AA02-DFA0A04FC94B}">
              <ma14:wrappingTextBoxFlag xmlns:ma14="http://schemas.microsoft.com/office/mac/drawingml/2011/main" val="1"/>
            </a:ext>
          </a:extLst>
        </p:spPr>
        <p:txBody>
          <a:bodyPr lIns="44450" tIns="44450" rIns="44450" bIns="44450">
            <a:normAutofit/>
          </a:bodyPr>
          <a:lstStyle/>
          <a:p>
            <a:r>
              <a:t>Body Level One</a:t>
            </a:r>
          </a:p>
          <a:p>
            <a:pPr lvl="1"/>
            <a:r>
              <a:t>Body Level Two</a:t>
            </a:r>
          </a:p>
          <a:p>
            <a:pPr lvl="2"/>
            <a:r>
              <a:t>Body Level Three</a:t>
            </a:r>
          </a:p>
          <a:p>
            <a:pPr lvl="3"/>
            <a:r>
              <a:t>Body Level Four</a:t>
            </a:r>
          </a:p>
          <a:p>
            <a:pPr lvl="4"/>
            <a:r>
              <a:t>Body Level Five</a:t>
            </a:r>
          </a:p>
        </p:txBody>
      </p:sp>
      <p:sp>
        <p:nvSpPr>
          <p:cNvPr id="12" name="Slide Number"/>
          <p:cNvSpPr>
            <a:spLocks noGrp="1"/>
          </p:cNvSpPr>
          <p:nvPr>
            <p:ph type="sldNum" sz="quarter" idx="2"/>
          </p:nvPr>
        </p:nvSpPr>
        <p:spPr>
          <a:xfrm>
            <a:off x="8862059" y="6381750"/>
            <a:ext cx="281941" cy="320040"/>
          </a:xfrm>
          <a:prstGeom prst="rect">
            <a:avLst/>
          </a:prstGeom>
          <a:ln w="12700">
            <a:miter lim="400000"/>
          </a:ln>
        </p:spPr>
        <p:txBody>
          <a:bodyPr wrap="none" lIns="45719" rIns="45719">
            <a:spAutoFit/>
          </a:bodyPr>
          <a:lstStyle>
            <a:lvl1pPr algn="r">
              <a:defRPr sz="1400"/>
            </a:lvl1pPr>
          </a:lstStyle>
          <a:p>
            <a:fld id="{86CB4B4D-7CA3-9044-876B-883B54F8677D}" type="slidenum">
              <a:t>‹#›</a:t>
            </a:fld>
            <a:endParaRPr/>
          </a:p>
        </p:txBody>
      </p:sp>
      <p:pic>
        <p:nvPicPr>
          <p:cNvPr id="13" name="Picture 4" descr="Picture 4"/>
          <p:cNvPicPr>
            <a:picLocks noChangeAspect="1"/>
          </p:cNvPicPr>
          <p:nvPr/>
        </p:nvPicPr>
        <p:blipFill>
          <a:blip r:embed="rId12">
            <a:extLst/>
          </a:blip>
          <a:stretch>
            <a:fillRect/>
          </a:stretch>
        </p:blipFill>
        <p:spPr>
          <a:xfrm>
            <a:off x="136031" y="179258"/>
            <a:ext cx="854569" cy="832107"/>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mn-lt"/>
          <a:ea typeface="+mn-ea"/>
          <a:cs typeface="+mn-cs"/>
          <a:sym typeface="Times"/>
        </a:defRPr>
      </a:lvl1pPr>
      <a:lvl2pPr marL="0" marR="0" indent="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mn-lt"/>
          <a:ea typeface="+mn-ea"/>
          <a:cs typeface="+mn-cs"/>
          <a:sym typeface="Times"/>
        </a:defRPr>
      </a:lvl2pPr>
      <a:lvl3pPr marL="0" marR="0" indent="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mn-lt"/>
          <a:ea typeface="+mn-ea"/>
          <a:cs typeface="+mn-cs"/>
          <a:sym typeface="Times"/>
        </a:defRPr>
      </a:lvl3pPr>
      <a:lvl4pPr marL="0" marR="0" indent="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mn-lt"/>
          <a:ea typeface="+mn-ea"/>
          <a:cs typeface="+mn-cs"/>
          <a:sym typeface="Times"/>
        </a:defRPr>
      </a:lvl4pPr>
      <a:lvl5pPr marL="0" marR="0" indent="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mn-lt"/>
          <a:ea typeface="+mn-ea"/>
          <a:cs typeface="+mn-cs"/>
          <a:sym typeface="Times"/>
        </a:defRPr>
      </a:lvl5pPr>
      <a:lvl6pPr marL="0" marR="0" indent="45720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mn-lt"/>
          <a:ea typeface="+mn-ea"/>
          <a:cs typeface="+mn-cs"/>
          <a:sym typeface="Times"/>
        </a:defRPr>
      </a:lvl6pPr>
      <a:lvl7pPr marL="0" marR="0" indent="91440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mn-lt"/>
          <a:ea typeface="+mn-ea"/>
          <a:cs typeface="+mn-cs"/>
          <a:sym typeface="Times"/>
        </a:defRPr>
      </a:lvl7pPr>
      <a:lvl8pPr marL="0" marR="0" indent="137160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mn-lt"/>
          <a:ea typeface="+mn-ea"/>
          <a:cs typeface="+mn-cs"/>
          <a:sym typeface="Times"/>
        </a:defRPr>
      </a:lvl8pPr>
      <a:lvl9pPr marL="0" marR="0" indent="182880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mn-lt"/>
          <a:ea typeface="+mn-ea"/>
          <a:cs typeface="+mn-cs"/>
          <a:sym typeface="Times"/>
        </a:defRPr>
      </a:lvl9pPr>
    </p:titleStyle>
    <p:bodyStyle>
      <a:lvl1pPr marL="342900" marR="0" indent="-3429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mn-lt"/>
          <a:ea typeface="+mn-ea"/>
          <a:cs typeface="+mn-cs"/>
          <a:sym typeface="Times"/>
        </a:defRPr>
      </a:lvl1pPr>
      <a:lvl2pPr marL="742950" marR="0" indent="-28575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mn-lt"/>
          <a:ea typeface="+mn-ea"/>
          <a:cs typeface="+mn-cs"/>
          <a:sym typeface="Times"/>
        </a:defRPr>
      </a:lvl2pPr>
      <a:lvl3pPr marL="1143000" marR="0" indent="-2286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mn-lt"/>
          <a:ea typeface="+mn-ea"/>
          <a:cs typeface="+mn-cs"/>
          <a:sym typeface="Times"/>
        </a:defRPr>
      </a:lvl3pPr>
      <a:lvl4pPr marL="1600200" marR="0" indent="-2286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mn-lt"/>
          <a:ea typeface="+mn-ea"/>
          <a:cs typeface="+mn-cs"/>
          <a:sym typeface="Times"/>
        </a:defRPr>
      </a:lvl4pPr>
      <a:lvl5pPr marL="2057400" marR="0" indent="-2286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mn-lt"/>
          <a:ea typeface="+mn-ea"/>
          <a:cs typeface="+mn-cs"/>
          <a:sym typeface="Times"/>
        </a:defRPr>
      </a:lvl5pPr>
      <a:lvl6pPr marL="0" marR="0" indent="2286000" algn="l" defTabSz="914400" rtl="0" latinLnBrk="0">
        <a:lnSpc>
          <a:spcPct val="100000"/>
        </a:lnSpc>
        <a:spcBef>
          <a:spcPts val="500"/>
        </a:spcBef>
        <a:spcAft>
          <a:spcPts val="0"/>
        </a:spcAft>
        <a:buClrTx/>
        <a:buSzTx/>
        <a:buFontTx/>
        <a:buNone/>
        <a:tabLst/>
        <a:defRPr sz="2400" b="1" i="0" u="none" strike="noStrike" cap="none" spc="0" baseline="0">
          <a:ln>
            <a:noFill/>
          </a:ln>
          <a:solidFill>
            <a:srgbClr val="000000"/>
          </a:solidFill>
          <a:uFillTx/>
          <a:latin typeface="+mn-lt"/>
          <a:ea typeface="+mn-ea"/>
          <a:cs typeface="+mn-cs"/>
          <a:sym typeface="Times"/>
        </a:defRPr>
      </a:lvl6pPr>
      <a:lvl7pPr marL="0" marR="0" indent="2743200" algn="l" defTabSz="914400" rtl="0" latinLnBrk="0">
        <a:lnSpc>
          <a:spcPct val="100000"/>
        </a:lnSpc>
        <a:spcBef>
          <a:spcPts val="500"/>
        </a:spcBef>
        <a:spcAft>
          <a:spcPts val="0"/>
        </a:spcAft>
        <a:buClrTx/>
        <a:buSzTx/>
        <a:buFontTx/>
        <a:buNone/>
        <a:tabLst/>
        <a:defRPr sz="2400" b="1" i="0" u="none" strike="noStrike" cap="none" spc="0" baseline="0">
          <a:ln>
            <a:noFill/>
          </a:ln>
          <a:solidFill>
            <a:srgbClr val="000000"/>
          </a:solidFill>
          <a:uFillTx/>
          <a:latin typeface="+mn-lt"/>
          <a:ea typeface="+mn-ea"/>
          <a:cs typeface="+mn-cs"/>
          <a:sym typeface="Times"/>
        </a:defRPr>
      </a:lvl7pPr>
      <a:lvl8pPr marL="3429000" marR="0" indent="-2286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mn-lt"/>
          <a:ea typeface="+mn-ea"/>
          <a:cs typeface="+mn-cs"/>
          <a:sym typeface="Times"/>
        </a:defRPr>
      </a:lvl8pPr>
      <a:lvl9pPr marL="3886200" marR="0" indent="-2286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mn-lt"/>
          <a:ea typeface="+mn-ea"/>
          <a:cs typeface="+mn-cs"/>
          <a:sym typeface="Times"/>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3" Type="http://schemas.openxmlformats.org/officeDocument/2006/relationships/hyperlink" Target="http://www.slideshare.net/3dogMcNeill/building-resilience" TargetMode="External"/><Relationship Id="rId4" Type="http://schemas.openxmlformats.org/officeDocument/2006/relationships/hyperlink" Target="http://my.clevelandclinic.org/disorders/chronic_fatigue_syndrome/hic_diet_exercise_stress_and_the_immune_system.aspx" TargetMode="External"/><Relationship Id="rId5" Type="http://schemas.openxmlformats.org/officeDocument/2006/relationships/hyperlink" Target="http://www.mayoclinic.com/health/exercise-and-stress/SR00036" TargetMode="External"/><Relationship Id="rId6" Type="http://schemas.openxmlformats.org/officeDocument/2006/relationships/hyperlink" Target="http://www.mayoclinic.com/health/positive-thinking/SR00009" TargetMode="External"/><Relationship Id="rId7" Type="http://schemas.openxmlformats.org/officeDocument/2006/relationships/hyperlink" Target="http://www.mentalhealth.com/mag1/p51-str.html" TargetMode="External"/><Relationship Id="rId8" Type="http://schemas.openxmlformats.org/officeDocument/2006/relationships/hyperlink" Target="http://www.mayoclinic.com/health/stress-management/SR00031" TargetMode="External"/><Relationship Id="rId9" Type="http://schemas.openxmlformats.org/officeDocument/2006/relationships/hyperlink" Target="http://www.managestresstips.com/category/stress-reduction/" TargetMode="External"/><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hyperlink" Target="http://office.microsoft.com/en-us/images/?CTT=97"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p:cNvSpPr>
            <a:spLocks noGrp="1"/>
          </p:cNvSpPr>
          <p:nvPr>
            <p:ph type="ctrTitle"/>
          </p:nvPr>
        </p:nvSpPr>
        <p:spPr>
          <a:xfrm>
            <a:off x="762000" y="3124200"/>
            <a:ext cx="7772400" cy="1470025"/>
          </a:xfrm>
          <a:prstGeom prst="rect">
            <a:avLst/>
          </a:prstGeom>
        </p:spPr>
        <p:txBody>
          <a:bodyPr/>
          <a:lstStyle/>
          <a:p>
            <a:r>
              <a:t>Xử trí Stress</a:t>
            </a:r>
          </a:p>
        </p:txBody>
      </p:sp>
      <p:sp>
        <p:nvSpPr>
          <p:cNvPr id="163" name="Subtitle 2"/>
          <p:cNvSpPr/>
          <p:nvPr/>
        </p:nvSpPr>
        <p:spPr>
          <a:xfrm>
            <a:off x="1371600" y="4842933"/>
            <a:ext cx="6400800" cy="1064394"/>
          </a:xfrm>
          <a:prstGeom prst="rect">
            <a:avLst/>
          </a:prstGeom>
          <a:ln w="12700">
            <a:miter lim="400000"/>
          </a:ln>
          <a:extLst>
            <a:ext uri="{C572A759-6A51-4108-AA02-DFA0A04FC94B}">
              <ma14:wrappingTextBoxFlag xmlns:ma14="http://schemas.microsoft.com/office/mac/drawingml/2011/main" val="1"/>
            </a:ext>
          </a:extLst>
        </p:spPr>
        <p:txBody>
          <a:bodyPr lIns="44450" tIns="44450" rIns="44450" bIns="44450">
            <a:spAutoFit/>
          </a:bodyPr>
          <a:lstStyle/>
          <a:p>
            <a:pPr algn="ctr">
              <a:spcBef>
                <a:spcPts val="400"/>
              </a:spcBef>
              <a:defRPr sz="2000" b="1"/>
            </a:pPr>
            <a:r>
              <a:rPr lang="en-US" dirty="0" err="1" smtClean="0"/>
              <a:t>Trung</a:t>
            </a:r>
            <a:r>
              <a:rPr lang="en-US" dirty="0" smtClean="0"/>
              <a:t> </a:t>
            </a:r>
            <a:r>
              <a:rPr lang="en-US" dirty="0" err="1" smtClean="0"/>
              <a:t>tá</a:t>
            </a:r>
            <a:r>
              <a:rPr lang="en-US" dirty="0" smtClean="0"/>
              <a:t> </a:t>
            </a:r>
            <a:r>
              <a:rPr dirty="0" smtClean="0"/>
              <a:t>Julie </a:t>
            </a:r>
            <a:r>
              <a:rPr dirty="0"/>
              <a:t>A. Darling, </a:t>
            </a:r>
            <a:r>
              <a:rPr dirty="0" err="1"/>
              <a:t>Đoàn</a:t>
            </a:r>
            <a:r>
              <a:rPr dirty="0"/>
              <a:t> </a:t>
            </a:r>
            <a:r>
              <a:rPr dirty="0" err="1"/>
              <a:t>điều</a:t>
            </a:r>
            <a:r>
              <a:rPr dirty="0"/>
              <a:t> </a:t>
            </a:r>
            <a:r>
              <a:rPr dirty="0" err="1"/>
              <a:t>dưỡng</a:t>
            </a:r>
            <a:r>
              <a:rPr dirty="0"/>
              <a:t> </a:t>
            </a:r>
            <a:r>
              <a:rPr dirty="0" err="1"/>
              <a:t>Hải</a:t>
            </a:r>
            <a:r>
              <a:rPr dirty="0"/>
              <a:t> </a:t>
            </a:r>
            <a:r>
              <a:rPr dirty="0" err="1"/>
              <a:t>quân</a:t>
            </a:r>
            <a:r>
              <a:rPr dirty="0"/>
              <a:t> </a:t>
            </a:r>
            <a:r>
              <a:rPr dirty="0" err="1"/>
              <a:t>Hoa</a:t>
            </a:r>
            <a:r>
              <a:rPr dirty="0"/>
              <a:t> </a:t>
            </a:r>
            <a:r>
              <a:rPr dirty="0" err="1"/>
              <a:t>Kỳ</a:t>
            </a:r>
            <a:r>
              <a:rPr dirty="0"/>
              <a:t> </a:t>
            </a:r>
          </a:p>
          <a:p>
            <a:pPr algn="ctr">
              <a:spcBef>
                <a:spcPts val="400"/>
              </a:spcBef>
              <a:defRPr sz="2000" b="1"/>
            </a:pPr>
            <a:r>
              <a:rPr dirty="0" err="1" smtClean="0"/>
              <a:t>Trưởng</a:t>
            </a:r>
            <a:r>
              <a:rPr lang="en-US" dirty="0" smtClean="0"/>
              <a:t> </a:t>
            </a:r>
            <a:r>
              <a:rPr lang="en-US" dirty="0" err="1" smtClean="0"/>
              <a:t>nhóm</a:t>
            </a:r>
            <a:r>
              <a:rPr lang="en-US" dirty="0" smtClean="0"/>
              <a:t> </a:t>
            </a:r>
            <a:r>
              <a:rPr lang="en-US" dirty="0" err="1" smtClean="0"/>
              <a:t>Chăm</a:t>
            </a:r>
            <a:r>
              <a:rPr lang="en-US" dirty="0" smtClean="0"/>
              <a:t> </a:t>
            </a:r>
            <a:r>
              <a:rPr lang="en-US" dirty="0" err="1" smtClean="0"/>
              <a:t>sóc</a:t>
            </a:r>
            <a:r>
              <a:rPr dirty="0" smtClean="0"/>
              <a:t> </a:t>
            </a:r>
            <a:r>
              <a:rPr dirty="0" err="1"/>
              <a:t>tích</a:t>
            </a:r>
            <a:r>
              <a:rPr dirty="0"/>
              <a:t> </a:t>
            </a:r>
            <a:r>
              <a:rPr dirty="0" err="1"/>
              <a:t>cực</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Title 1"/>
          <p:cNvSpPr>
            <a:spLocks noGrp="1"/>
          </p:cNvSpPr>
          <p:nvPr>
            <p:ph type="title"/>
          </p:nvPr>
        </p:nvSpPr>
        <p:spPr>
          <a:xfrm>
            <a:off x="457200" y="-200024"/>
            <a:ext cx="8229600" cy="1746251"/>
          </a:xfrm>
          <a:prstGeom prst="rect">
            <a:avLst/>
          </a:prstGeom>
        </p:spPr>
        <p:txBody>
          <a:bodyPr/>
          <a:lstStyle/>
          <a:p>
            <a:pPr defTabSz="850391">
              <a:defRPr sz="3720">
                <a:solidFill>
                  <a:srgbClr val="800837"/>
                </a:solidFill>
              </a:defRPr>
            </a:pPr>
            <a:r>
              <a:t>Giai đoạn BÁO ĐỘNG</a:t>
            </a:r>
            <a:r>
              <a:rPr>
                <a:solidFill>
                  <a:srgbClr val="000000"/>
                </a:solidFill>
              </a:rPr>
              <a:t>: kích hoạt hệ trục Hạ đồi-Tuyến yên-Tuyến thượng thận</a:t>
            </a:r>
          </a:p>
        </p:txBody>
      </p:sp>
      <p:sp>
        <p:nvSpPr>
          <p:cNvPr id="210" name="Text Placeholder 10"/>
          <p:cNvSpPr>
            <a:spLocks noGrp="1"/>
          </p:cNvSpPr>
          <p:nvPr>
            <p:ph type="body" sz="quarter" idx="1"/>
          </p:nvPr>
        </p:nvSpPr>
        <p:spPr>
          <a:xfrm>
            <a:off x="457200" y="1855788"/>
            <a:ext cx="4040188" cy="638176"/>
          </a:xfrm>
          <a:prstGeom prst="rect">
            <a:avLst/>
          </a:prstGeom>
        </p:spPr>
        <p:txBody>
          <a:bodyPr/>
          <a:lstStyle/>
          <a:p>
            <a:r>
              <a:t>Catecholamines</a:t>
            </a:r>
          </a:p>
        </p:txBody>
      </p:sp>
      <p:sp>
        <p:nvSpPr>
          <p:cNvPr id="211" name="Content Placeholder 2"/>
          <p:cNvSpPr/>
          <p:nvPr/>
        </p:nvSpPr>
        <p:spPr>
          <a:xfrm>
            <a:off x="457200" y="2714625"/>
            <a:ext cx="4040188" cy="3411538"/>
          </a:xfrm>
          <a:prstGeom prst="rect">
            <a:avLst/>
          </a:prstGeom>
          <a:ln w="12700">
            <a:miter lim="400000"/>
          </a:ln>
          <a:extLst>
            <a:ext uri="{C572A759-6A51-4108-AA02-DFA0A04FC94B}">
              <ma14:wrappingTextBoxFlag xmlns:ma14="http://schemas.microsoft.com/office/mac/drawingml/2011/main" val="1"/>
            </a:ext>
          </a:extLst>
        </p:spPr>
        <p:txBody>
          <a:bodyPr lIns="44450" tIns="44450" rIns="44450" bIns="44450">
            <a:normAutofit/>
          </a:bodyPr>
          <a:lstStyle/>
          <a:p>
            <a:pPr marL="325754" indent="-325754" defTabSz="868680">
              <a:lnSpc>
                <a:spcPct val="90000"/>
              </a:lnSpc>
              <a:spcBef>
                <a:spcPts val="500"/>
              </a:spcBef>
              <a:buSzPct val="100000"/>
              <a:buChar char="•"/>
              <a:defRPr sz="2280" b="1"/>
            </a:pPr>
            <a:r>
              <a:t>Tăng cung lượng tim</a:t>
            </a:r>
          </a:p>
          <a:p>
            <a:pPr marL="325754" indent="-325754" defTabSz="868680">
              <a:lnSpc>
                <a:spcPct val="90000"/>
              </a:lnSpc>
              <a:spcBef>
                <a:spcPts val="500"/>
              </a:spcBef>
              <a:buSzPct val="100000"/>
              <a:buChar char="•"/>
              <a:defRPr sz="2280" b="1"/>
            </a:pPr>
            <a:r>
              <a:t>Dãn đường thở</a:t>
            </a:r>
          </a:p>
          <a:p>
            <a:pPr marL="325754" indent="-325754" defTabSz="868680">
              <a:lnSpc>
                <a:spcPct val="90000"/>
              </a:lnSpc>
              <a:spcBef>
                <a:spcPts val="500"/>
              </a:spcBef>
              <a:buSzPct val="100000"/>
              <a:buChar char="•"/>
              <a:defRPr sz="2280" b="1"/>
            </a:pPr>
            <a:r>
              <a:t>Dãn đồng tử</a:t>
            </a:r>
          </a:p>
          <a:p>
            <a:pPr marL="325754" indent="-325754" defTabSz="868680">
              <a:lnSpc>
                <a:spcPct val="90000"/>
              </a:lnSpc>
              <a:spcBef>
                <a:spcPts val="500"/>
              </a:spcBef>
              <a:buSzPct val="100000"/>
              <a:buChar char="•"/>
              <a:defRPr sz="2280" b="1"/>
            </a:pPr>
            <a:r>
              <a:t>Huy động glucose</a:t>
            </a:r>
          </a:p>
          <a:p>
            <a:pPr marL="325754" indent="-325754" defTabSz="868680">
              <a:lnSpc>
                <a:spcPct val="90000"/>
              </a:lnSpc>
              <a:spcBef>
                <a:spcPts val="500"/>
              </a:spcBef>
              <a:buSzPct val="100000"/>
              <a:buChar char="•"/>
              <a:defRPr sz="2280" b="1"/>
            </a:pPr>
            <a:r>
              <a:t>Thay đổi độ co dãn thành mạch</a:t>
            </a:r>
          </a:p>
          <a:p>
            <a:pPr marL="325754" indent="-325754" defTabSz="868680">
              <a:lnSpc>
                <a:spcPct val="90000"/>
              </a:lnSpc>
              <a:spcBef>
                <a:spcPts val="500"/>
              </a:spcBef>
              <a:buSzPct val="100000"/>
              <a:buChar char="•"/>
              <a:defRPr sz="2280" b="1"/>
            </a:pPr>
            <a:r>
              <a:t>Giảm chức năng tiêu hóa</a:t>
            </a:r>
          </a:p>
          <a:p>
            <a:pPr marL="325754" indent="-325754" defTabSz="868680">
              <a:lnSpc>
                <a:spcPct val="90000"/>
              </a:lnSpc>
              <a:spcBef>
                <a:spcPts val="500"/>
              </a:spcBef>
              <a:buSzPct val="100000"/>
              <a:buChar char="•"/>
              <a:defRPr sz="2280" b="1"/>
            </a:pPr>
            <a:r>
              <a:t>Tăng cường chức năng đông máu</a:t>
            </a:r>
          </a:p>
        </p:txBody>
      </p:sp>
      <p:sp>
        <p:nvSpPr>
          <p:cNvPr id="212" name="Text Placeholder 11"/>
          <p:cNvSpPr>
            <a:spLocks noGrp="1"/>
          </p:cNvSpPr>
          <p:nvPr>
            <p:ph type="body" idx="13"/>
          </p:nvPr>
        </p:nvSpPr>
        <p:spPr>
          <a:xfrm>
            <a:off x="4645025" y="1855788"/>
            <a:ext cx="4041775" cy="638176"/>
          </a:xfrm>
          <a:prstGeom prst="rect">
            <a:avLst/>
          </a:prstGeom>
          <a:extLst>
            <a:ext uri="{C572A759-6A51-4108-AA02-DFA0A04FC94B}">
              <ma14:wrappingTextBoxFlag xmlns:ma14="http://schemas.microsoft.com/office/mac/drawingml/2011/main" val="1"/>
            </a:ext>
          </a:extLst>
        </p:spPr>
        <p:txBody>
          <a:bodyPr/>
          <a:lstStyle>
            <a:lvl1pPr marL="0" indent="0">
              <a:buSzTx/>
              <a:buNone/>
            </a:lvl1pPr>
          </a:lstStyle>
          <a:p>
            <a:r>
              <a:t>Steroids vỏ thượng thận</a:t>
            </a:r>
          </a:p>
        </p:txBody>
      </p:sp>
      <p:sp>
        <p:nvSpPr>
          <p:cNvPr id="213" name="Content Placeholder 12"/>
          <p:cNvSpPr/>
          <p:nvPr/>
        </p:nvSpPr>
        <p:spPr>
          <a:xfrm>
            <a:off x="4645025" y="2714625"/>
            <a:ext cx="4041775" cy="3411538"/>
          </a:xfrm>
          <a:prstGeom prst="rect">
            <a:avLst/>
          </a:prstGeom>
          <a:ln w="12700">
            <a:miter lim="400000"/>
          </a:ln>
          <a:extLst>
            <a:ext uri="{C572A759-6A51-4108-AA02-DFA0A04FC94B}">
              <ma14:wrappingTextBoxFlag xmlns:ma14="http://schemas.microsoft.com/office/mac/drawingml/2011/main" val="1"/>
            </a:ext>
          </a:extLst>
        </p:spPr>
        <p:txBody>
          <a:bodyPr lIns="44450" tIns="44450" rIns="44450" bIns="44450">
            <a:normAutofit/>
          </a:bodyPr>
          <a:lstStyle/>
          <a:p>
            <a:pPr marL="342900" indent="-342900">
              <a:lnSpc>
                <a:spcPct val="90000"/>
              </a:lnSpc>
              <a:spcBef>
                <a:spcPts val="500"/>
              </a:spcBef>
              <a:buSzPct val="100000"/>
              <a:buChar char="•"/>
              <a:defRPr sz="2400" b="1"/>
            </a:pPr>
            <a:r>
              <a:t>Tăng đường huyết</a:t>
            </a:r>
          </a:p>
          <a:p>
            <a:pPr marL="342900" indent="-342900">
              <a:lnSpc>
                <a:spcPct val="90000"/>
              </a:lnSpc>
              <a:spcBef>
                <a:spcPts val="500"/>
              </a:spcBef>
              <a:buSzPct val="100000"/>
              <a:buChar char="•"/>
              <a:defRPr sz="2400" b="1"/>
            </a:pPr>
            <a:r>
              <a:t>Tăng amino acid</a:t>
            </a:r>
          </a:p>
          <a:p>
            <a:pPr marL="342900" indent="-342900">
              <a:lnSpc>
                <a:spcPct val="90000"/>
              </a:lnSpc>
              <a:spcBef>
                <a:spcPts val="500"/>
              </a:spcBef>
              <a:buSzPct val="100000"/>
              <a:buChar char="•"/>
              <a:defRPr sz="2400" b="1"/>
            </a:pPr>
            <a:r>
              <a:t>Tăng hấp thụ natri ở thận</a:t>
            </a:r>
          </a:p>
          <a:p>
            <a:pPr marL="342900" indent="-342900">
              <a:lnSpc>
                <a:spcPct val="90000"/>
              </a:lnSpc>
              <a:spcBef>
                <a:spcPts val="500"/>
              </a:spcBef>
              <a:buSzPct val="100000"/>
              <a:buChar char="•"/>
              <a:defRPr sz="2400" b="1"/>
            </a:pPr>
            <a:r>
              <a:t>Tăng thể tích dịch ngoại bào</a:t>
            </a:r>
          </a:p>
          <a:p>
            <a:pPr marL="342900" indent="-342900">
              <a:lnSpc>
                <a:spcPct val="90000"/>
              </a:lnSpc>
              <a:spcBef>
                <a:spcPts val="500"/>
              </a:spcBef>
              <a:buSzPct val="100000"/>
              <a:buChar char="•"/>
              <a:defRPr sz="2400" b="1"/>
            </a:pPr>
            <a:r>
              <a:t>Ức chế histamine và bradykinin </a:t>
            </a:r>
          </a:p>
          <a:p>
            <a:pPr marL="342900" indent="-342900">
              <a:lnSpc>
                <a:spcPct val="90000"/>
              </a:lnSpc>
              <a:spcBef>
                <a:spcPts val="500"/>
              </a:spcBef>
              <a:buSzPct val="100000"/>
              <a:buChar char="•"/>
              <a:defRPr sz="2400" b="1"/>
            </a:pPr>
            <a:r>
              <a:t>Làm suy giảm hệ miễn dịch</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itle 6"/>
          <p:cNvSpPr>
            <a:spLocks noGrp="1"/>
          </p:cNvSpPr>
          <p:nvPr>
            <p:ph type="title"/>
          </p:nvPr>
        </p:nvSpPr>
        <p:spPr>
          <a:prstGeom prst="rect">
            <a:avLst/>
          </a:prstGeom>
        </p:spPr>
        <p:txBody>
          <a:bodyPr/>
          <a:lstStyle/>
          <a:p>
            <a:r>
              <a:rPr dirty="0" err="1"/>
              <a:t>Giai</a:t>
            </a:r>
            <a:r>
              <a:rPr dirty="0"/>
              <a:t> </a:t>
            </a:r>
            <a:r>
              <a:rPr dirty="0" err="1"/>
              <a:t>đoạn</a:t>
            </a:r>
            <a:r>
              <a:rPr dirty="0"/>
              <a:t> </a:t>
            </a:r>
            <a:r>
              <a:rPr dirty="0" err="1"/>
              <a:t>Chống</a:t>
            </a:r>
            <a:r>
              <a:rPr dirty="0"/>
              <a:t> </a:t>
            </a:r>
            <a:r>
              <a:rPr lang="en-US" dirty="0" err="1" smtClean="0"/>
              <a:t>trả</a:t>
            </a:r>
            <a:r>
              <a:rPr dirty="0" smtClean="0"/>
              <a:t> </a:t>
            </a:r>
            <a:endParaRPr dirty="0"/>
          </a:p>
        </p:txBody>
      </p:sp>
      <p:sp>
        <p:nvSpPr>
          <p:cNvPr id="218" name="Content Placeholder 7"/>
          <p:cNvSpPr>
            <a:spLocks noGrp="1"/>
          </p:cNvSpPr>
          <p:nvPr>
            <p:ph type="body" idx="1"/>
          </p:nvPr>
        </p:nvSpPr>
        <p:spPr>
          <a:prstGeom prst="rect">
            <a:avLst/>
          </a:prstGeom>
        </p:spPr>
        <p:txBody>
          <a:bodyPr/>
          <a:lstStyle/>
          <a:p>
            <a:pPr>
              <a:lnSpc>
                <a:spcPts val="3100"/>
              </a:lnSpc>
              <a:spcBef>
                <a:spcPts val="1800"/>
              </a:spcBef>
            </a:pPr>
            <a:r>
              <a:t>Sự thích ứng xuất hiện </a:t>
            </a:r>
          </a:p>
          <a:p>
            <a:pPr lvl="1">
              <a:lnSpc>
                <a:spcPts val="3100"/>
              </a:lnSpc>
              <a:spcBef>
                <a:spcPts val="1800"/>
              </a:spcBef>
            </a:pPr>
            <a:r>
              <a:t>Tiếp tục kích hoạt hệ trục Hạ đồi-Tuyến yên-Thượng thận </a:t>
            </a:r>
          </a:p>
          <a:p>
            <a:pPr>
              <a:lnSpc>
                <a:spcPts val="3100"/>
              </a:lnSpc>
              <a:spcBef>
                <a:spcPts val="1800"/>
              </a:spcBef>
            </a:pPr>
            <a:r>
              <a:t>Tác nhân kích thích có thể mất</a:t>
            </a:r>
          </a:p>
          <a:p>
            <a:pPr lvl="1">
              <a:lnSpc>
                <a:spcPts val="3100"/>
              </a:lnSpc>
              <a:spcBef>
                <a:spcPts val="1800"/>
              </a:spcBef>
            </a:pPr>
            <a:r>
              <a:t>Cơ thể trở về trạng thái cân bằng nội mô</a:t>
            </a:r>
          </a:p>
          <a:p>
            <a:pPr>
              <a:lnSpc>
                <a:spcPts val="3100"/>
              </a:lnSpc>
              <a:spcBef>
                <a:spcPts val="1800"/>
              </a:spcBef>
            </a:pPr>
            <a:r>
              <a:t>Có thể tiến triển thành kiệt quệ</a:t>
            </a:r>
          </a:p>
          <a:p>
            <a:pPr lvl="1">
              <a:lnSpc>
                <a:spcPts val="3100"/>
              </a:lnSpc>
              <a:spcBef>
                <a:spcPts val="1800"/>
              </a:spcBef>
            </a:pPr>
            <a:r>
              <a:t>Stress diễn tiến tiếp dù cạn kiệt nguồn lực</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Title 1"/>
          <p:cNvSpPr>
            <a:spLocks noGrp="1"/>
          </p:cNvSpPr>
          <p:nvPr>
            <p:ph type="title"/>
          </p:nvPr>
        </p:nvSpPr>
        <p:spPr>
          <a:xfrm>
            <a:off x="1166782" y="152399"/>
            <a:ext cx="8229601" cy="885826"/>
          </a:xfrm>
          <a:prstGeom prst="rect">
            <a:avLst/>
          </a:prstGeom>
        </p:spPr>
        <p:txBody>
          <a:bodyPr/>
          <a:lstStyle/>
          <a:p>
            <a:r>
              <a:t>Giai đoạn Kiệt quệ</a:t>
            </a:r>
          </a:p>
        </p:txBody>
      </p:sp>
      <p:sp>
        <p:nvSpPr>
          <p:cNvPr id="223" name="Content Placeholder 2"/>
          <p:cNvSpPr>
            <a:spLocks noGrp="1"/>
          </p:cNvSpPr>
          <p:nvPr>
            <p:ph type="body" idx="1"/>
          </p:nvPr>
        </p:nvSpPr>
        <p:spPr>
          <a:xfrm>
            <a:off x="1052512" y="1558925"/>
            <a:ext cx="7038976" cy="4584700"/>
          </a:xfrm>
          <a:prstGeom prst="rect">
            <a:avLst/>
          </a:prstGeom>
        </p:spPr>
        <p:txBody>
          <a:bodyPr/>
          <a:lstStyle/>
          <a:p>
            <a:pPr>
              <a:lnSpc>
                <a:spcPts val="3400"/>
              </a:lnSpc>
              <a:spcBef>
                <a:spcPts val="1800"/>
              </a:spcBef>
            </a:pPr>
            <a:r>
              <a:t>Xảy ra khi khả năng thích ứng của cơ thể với stress không còn hiệu quả nữa</a:t>
            </a:r>
          </a:p>
          <a:p>
            <a:pPr>
              <a:lnSpc>
                <a:spcPts val="3400"/>
              </a:lnSpc>
              <a:spcBef>
                <a:spcPts val="1800"/>
              </a:spcBef>
            </a:pPr>
            <a:r>
              <a:t>Suy giảm chức năng các hệ cơ quan</a:t>
            </a:r>
          </a:p>
          <a:p>
            <a:pPr>
              <a:lnSpc>
                <a:spcPts val="3400"/>
              </a:lnSpc>
              <a:spcBef>
                <a:spcPts val="1800"/>
              </a:spcBef>
            </a:pPr>
            <a:r>
              <a:t>Có thể dẫn đến tình trạng bệnh lý </a:t>
            </a:r>
          </a:p>
          <a:p>
            <a:pPr lvl="1">
              <a:lnSpc>
                <a:spcPts val="3400"/>
              </a:lnSpc>
              <a:spcBef>
                <a:spcPts val="1800"/>
              </a:spcBef>
            </a:pPr>
            <a:r>
              <a:t>Triệu chứng thể chất</a:t>
            </a:r>
          </a:p>
          <a:p>
            <a:pPr lvl="1">
              <a:lnSpc>
                <a:spcPts val="3400"/>
              </a:lnSpc>
              <a:spcBef>
                <a:spcPts val="1800"/>
              </a:spcBef>
            </a:pPr>
            <a:r>
              <a:t>Triệu chứng tâm thần</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Title 1"/>
          <p:cNvSpPr>
            <a:spLocks noGrp="1"/>
          </p:cNvSpPr>
          <p:nvPr>
            <p:ph type="title"/>
          </p:nvPr>
        </p:nvSpPr>
        <p:spPr>
          <a:prstGeom prst="rect">
            <a:avLst/>
          </a:prstGeom>
        </p:spPr>
        <p:txBody>
          <a:bodyPr/>
          <a:lstStyle>
            <a:lvl1pPr>
              <a:defRPr sz="3600"/>
            </a:lvl1pPr>
          </a:lstStyle>
          <a:p>
            <a:r>
              <a:t>Triệu chứng và dấu hiệu của stress</a:t>
            </a:r>
          </a:p>
        </p:txBody>
      </p:sp>
      <p:sp>
        <p:nvSpPr>
          <p:cNvPr id="228" name="Content Placeholder 2"/>
          <p:cNvSpPr>
            <a:spLocks noGrp="1"/>
          </p:cNvSpPr>
          <p:nvPr>
            <p:ph type="body" idx="1"/>
          </p:nvPr>
        </p:nvSpPr>
        <p:spPr>
          <a:xfrm>
            <a:off x="457200" y="1417637"/>
            <a:ext cx="8229600" cy="4525964"/>
          </a:xfrm>
          <a:prstGeom prst="rect">
            <a:avLst/>
          </a:prstGeom>
        </p:spPr>
        <p:txBody>
          <a:bodyPr/>
          <a:lstStyle/>
          <a:p>
            <a:pPr>
              <a:lnSpc>
                <a:spcPct val="90000"/>
              </a:lnSpc>
              <a:defRPr>
                <a:solidFill>
                  <a:srgbClr val="800837"/>
                </a:solidFill>
              </a:defRPr>
            </a:pPr>
            <a:r>
              <a:t>Nhận thức</a:t>
            </a:r>
          </a:p>
          <a:p>
            <a:pPr lvl="1">
              <a:lnSpc>
                <a:spcPct val="90000"/>
              </a:lnSpc>
            </a:pPr>
            <a:r>
              <a:t>Giảm độ tập trung, khả năng phối hợp và trí nhớ </a:t>
            </a:r>
          </a:p>
          <a:p>
            <a:pPr>
              <a:lnSpc>
                <a:spcPct val="90000"/>
              </a:lnSpc>
              <a:defRPr>
                <a:solidFill>
                  <a:srgbClr val="800837"/>
                </a:solidFill>
              </a:defRPr>
            </a:pPr>
            <a:r>
              <a:t>Hành vi</a:t>
            </a:r>
          </a:p>
          <a:p>
            <a:pPr lvl="1">
              <a:lnSpc>
                <a:spcPct val="90000"/>
              </a:lnSpc>
            </a:pPr>
            <a:r>
              <a:t>Bứt rứt, cọc cằn, bạo lực </a:t>
            </a:r>
          </a:p>
          <a:p>
            <a:pPr>
              <a:lnSpc>
                <a:spcPct val="90000"/>
              </a:lnSpc>
              <a:defRPr>
                <a:solidFill>
                  <a:srgbClr val="800837"/>
                </a:solidFill>
              </a:defRPr>
            </a:pPr>
            <a:r>
              <a:t>Cảm xúc</a:t>
            </a:r>
          </a:p>
          <a:p>
            <a:pPr lvl="1">
              <a:lnSpc>
                <a:spcPct val="90000"/>
              </a:lnSpc>
            </a:pPr>
            <a:r>
              <a:t>Sợ hãi, lo âu, trầm cảm, suy nhược</a:t>
            </a:r>
          </a:p>
          <a:p>
            <a:pPr>
              <a:lnSpc>
                <a:spcPct val="90000"/>
              </a:lnSpc>
              <a:defRPr>
                <a:solidFill>
                  <a:srgbClr val="800837"/>
                </a:solidFill>
              </a:defRPr>
            </a:pPr>
            <a:r>
              <a:t>Sinh lý</a:t>
            </a:r>
          </a:p>
          <a:p>
            <a:pPr lvl="1">
              <a:lnSpc>
                <a:spcPct val="90000"/>
              </a:lnSpc>
            </a:pPr>
            <a:r>
              <a:t>Tăng huyết áp, nhịp tim ,nhịp thở, v.v..</a:t>
            </a:r>
          </a:p>
          <a:p>
            <a:pPr lvl="1">
              <a:lnSpc>
                <a:spcPct val="90000"/>
              </a:lnSpc>
            </a:pPr>
            <a:r>
              <a:t>Các triệu chứng bản thể</a:t>
            </a:r>
          </a:p>
          <a:p>
            <a:pPr lvl="1">
              <a:lnSpc>
                <a:spcPct val="90000"/>
              </a:lnSpc>
            </a:pPr>
            <a:r>
              <a:t>Giảm đáp ứng miễn dịch</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Title 1"/>
          <p:cNvSpPr>
            <a:spLocks noGrp="1"/>
          </p:cNvSpPr>
          <p:nvPr>
            <p:ph type="title"/>
          </p:nvPr>
        </p:nvSpPr>
        <p:spPr>
          <a:prstGeom prst="rect">
            <a:avLst/>
          </a:prstGeom>
        </p:spPr>
        <p:txBody>
          <a:bodyPr/>
          <a:lstStyle/>
          <a:p>
            <a:r>
              <a:t>Di truyền học và Sự phát triển </a:t>
            </a:r>
          </a:p>
        </p:txBody>
      </p:sp>
      <p:sp>
        <p:nvSpPr>
          <p:cNvPr id="233" name="Text Placeholder 3"/>
          <p:cNvSpPr>
            <a:spLocks noGrp="1"/>
          </p:cNvSpPr>
          <p:nvPr>
            <p:ph type="body" sz="quarter" idx="1"/>
          </p:nvPr>
        </p:nvSpPr>
        <p:spPr>
          <a:xfrm>
            <a:off x="457200" y="1535112"/>
            <a:ext cx="4040188" cy="449263"/>
          </a:xfrm>
          <a:prstGeom prst="rect">
            <a:avLst/>
          </a:prstGeom>
        </p:spPr>
        <p:txBody>
          <a:bodyPr/>
          <a:lstStyle>
            <a:lvl1pPr algn="ctr" defTabSz="886968">
              <a:defRPr sz="2328">
                <a:solidFill>
                  <a:srgbClr val="800837"/>
                </a:solidFill>
              </a:defRPr>
            </a:lvl1pPr>
          </a:lstStyle>
          <a:p>
            <a:r>
              <a:t>Di truyền</a:t>
            </a:r>
          </a:p>
        </p:txBody>
      </p:sp>
      <p:sp>
        <p:nvSpPr>
          <p:cNvPr id="234" name="Content Placeholder 2"/>
          <p:cNvSpPr/>
          <p:nvPr/>
        </p:nvSpPr>
        <p:spPr>
          <a:xfrm>
            <a:off x="457200" y="2174875"/>
            <a:ext cx="4040188" cy="3951288"/>
          </a:xfrm>
          <a:prstGeom prst="rect">
            <a:avLst/>
          </a:prstGeom>
          <a:ln w="12700">
            <a:miter lim="400000"/>
          </a:ln>
          <a:extLst>
            <a:ext uri="{C572A759-6A51-4108-AA02-DFA0A04FC94B}">
              <ma14:wrappingTextBoxFlag xmlns:ma14="http://schemas.microsoft.com/office/mac/drawingml/2011/main" val="1"/>
            </a:ext>
          </a:extLst>
        </p:spPr>
        <p:txBody>
          <a:bodyPr lIns="44450" tIns="44450" rIns="44450" bIns="44450">
            <a:normAutofit/>
          </a:bodyPr>
          <a:lstStyle/>
          <a:p>
            <a:pPr marL="342900" indent="-342900">
              <a:spcBef>
                <a:spcPts val="500"/>
              </a:spcBef>
              <a:buSzPct val="100000"/>
              <a:buChar char="•"/>
              <a:defRPr sz="2400" b="1"/>
            </a:pPr>
            <a:r>
              <a:t>Di truyền có liên quan tới đáp ứng stress</a:t>
            </a:r>
          </a:p>
          <a:p>
            <a:pPr marL="742950" lvl="1" indent="-285750">
              <a:spcBef>
                <a:spcPts val="400"/>
              </a:spcBef>
              <a:buSzPct val="100000"/>
              <a:buChar char="–"/>
              <a:defRPr sz="2000" b="1"/>
            </a:pPr>
            <a:r>
              <a:t>Mỗi người có các kiểu đáp ứng stress khác nhau</a:t>
            </a:r>
          </a:p>
          <a:p>
            <a:pPr marL="342900" indent="-342900">
              <a:spcBef>
                <a:spcPts val="500"/>
              </a:spcBef>
              <a:buSzPct val="100000"/>
              <a:buChar char="•"/>
              <a:defRPr sz="2400" b="1"/>
            </a:pPr>
            <a:r>
              <a:t>Yếu tố di truyền có mặt trong:</a:t>
            </a:r>
          </a:p>
          <a:p>
            <a:pPr marL="742950" lvl="1" indent="-285750">
              <a:spcBef>
                <a:spcPts val="400"/>
              </a:spcBef>
              <a:buSzPct val="100000"/>
              <a:buChar char="–"/>
              <a:defRPr sz="2000" b="1"/>
            </a:pPr>
            <a:r>
              <a:t>Cảm giác sợ hãi</a:t>
            </a:r>
          </a:p>
          <a:p>
            <a:pPr marL="742950" lvl="1" indent="-285750">
              <a:spcBef>
                <a:spcPts val="400"/>
              </a:spcBef>
              <a:buSzPct val="100000"/>
              <a:buChar char="–"/>
              <a:defRPr sz="2000" b="1"/>
            </a:pPr>
            <a:r>
              <a:t>Rối loạn âu</a:t>
            </a:r>
          </a:p>
          <a:p>
            <a:pPr marL="742950" lvl="1" indent="-285750">
              <a:spcBef>
                <a:spcPts val="400"/>
              </a:spcBef>
              <a:buSzPct val="100000"/>
              <a:buChar char="–"/>
              <a:defRPr sz="2000" b="1"/>
            </a:pPr>
            <a:r>
              <a:t>Các đáp ứng sinh học thần kinh </a:t>
            </a:r>
          </a:p>
        </p:txBody>
      </p:sp>
      <p:sp>
        <p:nvSpPr>
          <p:cNvPr id="235" name="Text Placeholder 4"/>
          <p:cNvSpPr>
            <a:spLocks noGrp="1"/>
          </p:cNvSpPr>
          <p:nvPr>
            <p:ph type="body" idx="13"/>
          </p:nvPr>
        </p:nvSpPr>
        <p:spPr>
          <a:xfrm>
            <a:off x="4645025" y="1535112"/>
            <a:ext cx="4041775" cy="449263"/>
          </a:xfrm>
          <a:prstGeom prst="rect">
            <a:avLst/>
          </a:prstGeom>
          <a:extLst>
            <a:ext uri="{C572A759-6A51-4108-AA02-DFA0A04FC94B}">
              <ma14:wrappingTextBoxFlag xmlns:ma14="http://schemas.microsoft.com/office/mac/drawingml/2011/main" val="1"/>
            </a:ext>
          </a:extLst>
        </p:spPr>
        <p:txBody>
          <a:bodyPr/>
          <a:lstStyle>
            <a:lvl1pPr marL="0" indent="0" algn="ctr" defTabSz="886968">
              <a:buSzTx/>
              <a:buNone/>
              <a:defRPr sz="2328">
                <a:solidFill>
                  <a:srgbClr val="800837"/>
                </a:solidFill>
              </a:defRPr>
            </a:lvl1pPr>
          </a:lstStyle>
          <a:p>
            <a:r>
              <a:t>Sự phát triển</a:t>
            </a:r>
          </a:p>
        </p:txBody>
      </p:sp>
      <p:sp>
        <p:nvSpPr>
          <p:cNvPr id="236" name="Content Placeholder 5"/>
          <p:cNvSpPr/>
          <p:nvPr/>
        </p:nvSpPr>
        <p:spPr>
          <a:xfrm>
            <a:off x="4645025" y="2174875"/>
            <a:ext cx="4176713" cy="3951288"/>
          </a:xfrm>
          <a:prstGeom prst="rect">
            <a:avLst/>
          </a:prstGeom>
          <a:ln w="12700">
            <a:miter lim="400000"/>
          </a:ln>
          <a:extLst>
            <a:ext uri="{C572A759-6A51-4108-AA02-DFA0A04FC94B}">
              <ma14:wrappingTextBoxFlag xmlns:ma14="http://schemas.microsoft.com/office/mac/drawingml/2011/main" val="1"/>
            </a:ext>
          </a:extLst>
        </p:spPr>
        <p:txBody>
          <a:bodyPr lIns="44450" tIns="44450" rIns="44450" bIns="44450">
            <a:normAutofit/>
          </a:bodyPr>
          <a:lstStyle/>
          <a:p>
            <a:pPr marL="342900" indent="-342900">
              <a:spcBef>
                <a:spcPts val="500"/>
              </a:spcBef>
              <a:buSzPct val="100000"/>
              <a:buChar char="•"/>
              <a:defRPr sz="2400" b="1"/>
            </a:pPr>
            <a:r>
              <a:t>Các trải nghiệm trong cuộc sống có ảnh hưởng tới đáp ứng stress của một người</a:t>
            </a:r>
          </a:p>
          <a:p>
            <a:pPr marL="342900" indent="-342900">
              <a:spcBef>
                <a:spcPts val="500"/>
              </a:spcBef>
              <a:buSzPct val="100000"/>
              <a:buChar char="•"/>
              <a:defRPr sz="2400" b="1"/>
            </a:pPr>
            <a:r>
              <a:t>Sự trợ giúp từ xã hội</a:t>
            </a:r>
          </a:p>
          <a:p>
            <a:pPr marL="742950" lvl="1" indent="-285750">
              <a:spcBef>
                <a:spcPts val="400"/>
              </a:spcBef>
              <a:buSzPct val="100000"/>
              <a:buChar char="–"/>
              <a:defRPr sz="2000" b="1"/>
            </a:pPr>
            <a:r>
              <a:t>Mang tính đùm bọc cao</a:t>
            </a:r>
          </a:p>
          <a:p>
            <a:pPr marL="342900" indent="-342900">
              <a:spcBef>
                <a:spcPts val="500"/>
              </a:spcBef>
              <a:buSzPct val="100000"/>
              <a:buChar char="•"/>
              <a:defRPr sz="2400" b="1"/>
            </a:pPr>
            <a:r>
              <a:t>Stress đầu đời</a:t>
            </a:r>
          </a:p>
          <a:p>
            <a:pPr marL="742950" lvl="1" indent="-285750">
              <a:spcBef>
                <a:spcPts val="400"/>
              </a:spcBef>
              <a:buSzPct val="100000"/>
              <a:buChar char="–"/>
              <a:defRPr sz="2000" b="1"/>
            </a:pPr>
            <a:r>
              <a:t>Làm tăng mức độ đáp ứng với stress khi trưởng thành</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Title 1"/>
          <p:cNvSpPr>
            <a:spLocks noGrp="1"/>
          </p:cNvSpPr>
          <p:nvPr>
            <p:ph type="title"/>
          </p:nvPr>
        </p:nvSpPr>
        <p:spPr>
          <a:prstGeom prst="rect">
            <a:avLst/>
          </a:prstGeom>
        </p:spPr>
        <p:txBody>
          <a:bodyPr/>
          <a:lstStyle/>
          <a:p>
            <a:r>
              <a:t>Xoay sở và khả năng thích ứng</a:t>
            </a:r>
          </a:p>
        </p:txBody>
      </p:sp>
      <p:sp>
        <p:nvSpPr>
          <p:cNvPr id="241" name="Text Placeholder 3"/>
          <p:cNvSpPr>
            <a:spLocks noGrp="1"/>
          </p:cNvSpPr>
          <p:nvPr>
            <p:ph type="body" sz="quarter" idx="1"/>
          </p:nvPr>
        </p:nvSpPr>
        <p:spPr>
          <a:xfrm>
            <a:off x="457200" y="1535112"/>
            <a:ext cx="4040188" cy="639763"/>
          </a:xfrm>
          <a:prstGeom prst="rect">
            <a:avLst/>
          </a:prstGeom>
        </p:spPr>
        <p:txBody>
          <a:bodyPr/>
          <a:lstStyle>
            <a:lvl1pPr algn="ctr">
              <a:defRPr>
                <a:solidFill>
                  <a:srgbClr val="800837"/>
                </a:solidFill>
              </a:defRPr>
            </a:lvl1pPr>
          </a:lstStyle>
          <a:p>
            <a:r>
              <a:t>Xoay sở</a:t>
            </a:r>
          </a:p>
        </p:txBody>
      </p:sp>
      <p:sp>
        <p:nvSpPr>
          <p:cNvPr id="242" name="Content Placeholder 2"/>
          <p:cNvSpPr/>
          <p:nvPr/>
        </p:nvSpPr>
        <p:spPr>
          <a:xfrm>
            <a:off x="457200" y="2411413"/>
            <a:ext cx="4040188" cy="3714751"/>
          </a:xfrm>
          <a:prstGeom prst="rect">
            <a:avLst/>
          </a:prstGeom>
          <a:ln w="12700">
            <a:miter lim="400000"/>
          </a:ln>
          <a:extLst>
            <a:ext uri="{C572A759-6A51-4108-AA02-DFA0A04FC94B}">
              <ma14:wrappingTextBoxFlag xmlns:ma14="http://schemas.microsoft.com/office/mac/drawingml/2011/main" val="1"/>
            </a:ext>
          </a:extLst>
        </p:spPr>
        <p:txBody>
          <a:bodyPr lIns="44450" tIns="44450" rIns="44450" bIns="44450">
            <a:normAutofit/>
          </a:bodyPr>
          <a:lstStyle/>
          <a:p>
            <a:pPr marL="342900" indent="-342900">
              <a:lnSpc>
                <a:spcPct val="90000"/>
              </a:lnSpc>
              <a:spcBef>
                <a:spcPts val="500"/>
              </a:spcBef>
              <a:buSzPct val="100000"/>
              <a:buChar char="•"/>
              <a:defRPr sz="2400" b="1"/>
            </a:pPr>
            <a:r>
              <a:t>Khả năng kiểm soát cảm xức</a:t>
            </a:r>
          </a:p>
          <a:p>
            <a:pPr marL="342900" indent="-342900">
              <a:lnSpc>
                <a:spcPct val="90000"/>
              </a:lnSpc>
              <a:spcBef>
                <a:spcPts val="500"/>
              </a:spcBef>
              <a:buSzPct val="100000"/>
              <a:buChar char="•"/>
              <a:defRPr sz="2400" b="1"/>
            </a:pPr>
            <a:r>
              <a:t>Khả năng nhận thức hiện tại</a:t>
            </a:r>
          </a:p>
          <a:p>
            <a:pPr marL="342900" indent="-342900">
              <a:lnSpc>
                <a:spcPct val="90000"/>
              </a:lnSpc>
              <a:spcBef>
                <a:spcPts val="500"/>
              </a:spcBef>
              <a:buSzPct val="100000"/>
              <a:buChar char="•"/>
              <a:defRPr sz="2400" b="1"/>
            </a:pPr>
            <a:r>
              <a:t>Khả năng tư duy logic</a:t>
            </a:r>
          </a:p>
          <a:p>
            <a:pPr marL="342900" indent="-342900">
              <a:lnSpc>
                <a:spcPct val="90000"/>
              </a:lnSpc>
              <a:spcBef>
                <a:spcPts val="500"/>
              </a:spcBef>
              <a:buSzPct val="100000"/>
              <a:buChar char="•"/>
              <a:defRPr sz="2400" b="1"/>
            </a:pPr>
            <a:r>
              <a:t>Khả năng giải quyết vấn đề</a:t>
            </a:r>
          </a:p>
          <a:p>
            <a:pPr marL="342900" indent="-342900">
              <a:lnSpc>
                <a:spcPct val="90000"/>
              </a:lnSpc>
              <a:spcBef>
                <a:spcPts val="500"/>
              </a:spcBef>
              <a:buSzPct val="100000"/>
              <a:buChar char="•"/>
              <a:defRPr sz="2400" b="1"/>
            </a:pPr>
            <a:r>
              <a:t>Phụ thuộc vào yếu tố văn hóa</a:t>
            </a:r>
          </a:p>
        </p:txBody>
      </p:sp>
      <p:sp>
        <p:nvSpPr>
          <p:cNvPr id="243" name="Text Placeholder 4"/>
          <p:cNvSpPr>
            <a:spLocks noGrp="1"/>
          </p:cNvSpPr>
          <p:nvPr>
            <p:ph type="body" idx="13"/>
          </p:nvPr>
        </p:nvSpPr>
        <p:spPr>
          <a:prstGeom prst="rect">
            <a:avLst/>
          </a:prstGeom>
          <a:extLst>
            <a:ext uri="{C572A759-6A51-4108-AA02-DFA0A04FC94B}">
              <ma14:wrappingTextBoxFlag xmlns:ma14="http://schemas.microsoft.com/office/mac/drawingml/2011/main" val="1"/>
            </a:ext>
          </a:extLst>
        </p:spPr>
        <p:txBody>
          <a:bodyPr/>
          <a:lstStyle>
            <a:lvl1pPr marL="0" indent="0" algn="ctr">
              <a:buSzTx/>
              <a:buNone/>
              <a:defRPr>
                <a:solidFill>
                  <a:srgbClr val="800837"/>
                </a:solidFill>
              </a:defRPr>
            </a:lvl1pPr>
          </a:lstStyle>
          <a:p>
            <a:r>
              <a:t>Khả năng thích ứng</a:t>
            </a:r>
          </a:p>
        </p:txBody>
      </p:sp>
      <p:sp>
        <p:nvSpPr>
          <p:cNvPr id="244" name="Content Placeholder 5"/>
          <p:cNvSpPr/>
          <p:nvPr/>
        </p:nvSpPr>
        <p:spPr>
          <a:xfrm>
            <a:off x="4645025" y="2411413"/>
            <a:ext cx="4041775" cy="3714751"/>
          </a:xfrm>
          <a:prstGeom prst="rect">
            <a:avLst/>
          </a:prstGeom>
          <a:ln w="12700">
            <a:miter lim="400000"/>
          </a:ln>
          <a:extLst>
            <a:ext uri="{C572A759-6A51-4108-AA02-DFA0A04FC94B}">
              <ma14:wrappingTextBoxFlag xmlns:ma14="http://schemas.microsoft.com/office/mac/drawingml/2011/main" val="1"/>
            </a:ext>
          </a:extLst>
        </p:spPr>
        <p:txBody>
          <a:bodyPr lIns="44450" tIns="44450" rIns="44450" bIns="44450">
            <a:normAutofit/>
          </a:bodyPr>
          <a:lstStyle/>
          <a:p>
            <a:pPr marL="342900" indent="-342900">
              <a:spcBef>
                <a:spcPts val="500"/>
              </a:spcBef>
              <a:buSzPct val="100000"/>
              <a:buChar char="•"/>
              <a:defRPr sz="2400" b="1"/>
            </a:pPr>
            <a:r>
              <a:t>Khả năng hồi phục </a:t>
            </a:r>
          </a:p>
          <a:p>
            <a:pPr marL="342900" indent="-342900">
              <a:spcBef>
                <a:spcPts val="500"/>
              </a:spcBef>
              <a:buSzPct val="100000"/>
              <a:buChar char="•"/>
              <a:defRPr sz="2400" b="1"/>
            </a:pPr>
            <a:r>
              <a:t>Khả năng đáp ứng với stress theo hướng tích cực</a:t>
            </a:r>
          </a:p>
          <a:p>
            <a:pPr marL="342900" indent="-342900">
              <a:spcBef>
                <a:spcPts val="500"/>
              </a:spcBef>
              <a:buSzPct val="100000"/>
              <a:buChar char="•"/>
              <a:defRPr sz="2400" b="1"/>
            </a:pPr>
            <a:r>
              <a:t>Khả năng chống lại các sự kiện tiêu cực</a:t>
            </a:r>
          </a:p>
          <a:p>
            <a:pPr marL="742950" lvl="1" indent="-285750">
              <a:spcBef>
                <a:spcPts val="400"/>
              </a:spcBef>
              <a:buSzPct val="100000"/>
              <a:buChar char="–"/>
              <a:defRPr sz="2000" b="1"/>
            </a:pPr>
            <a:r>
              <a:t>Sự cứng cỏi, chín chắn, </a:t>
            </a:r>
          </a:p>
          <a:p>
            <a:pPr marL="742950" lvl="1" indent="-285750">
              <a:spcBef>
                <a:spcPts val="400"/>
              </a:spcBef>
              <a:buSzPct val="100000"/>
              <a:buChar char="–"/>
              <a:defRPr sz="2000" b="1"/>
            </a:pPr>
            <a:r>
              <a:t>Giàu nguồn lực</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Title 1"/>
          <p:cNvSpPr>
            <a:spLocks noGrp="1"/>
          </p:cNvSpPr>
          <p:nvPr>
            <p:ph type="title"/>
          </p:nvPr>
        </p:nvSpPr>
        <p:spPr>
          <a:prstGeom prst="rect">
            <a:avLst/>
          </a:prstGeom>
        </p:spPr>
        <p:txBody>
          <a:bodyPr/>
          <a:lstStyle/>
          <a:p>
            <a:r>
              <a:t>Xoay sở</a:t>
            </a:r>
          </a:p>
        </p:txBody>
      </p:sp>
      <p:sp>
        <p:nvSpPr>
          <p:cNvPr id="249" name="Content Placeholder 2"/>
          <p:cNvSpPr>
            <a:spLocks noGrp="1"/>
          </p:cNvSpPr>
          <p:nvPr>
            <p:ph type="body" idx="1"/>
          </p:nvPr>
        </p:nvSpPr>
        <p:spPr>
          <a:prstGeom prst="rect">
            <a:avLst/>
          </a:prstGeom>
        </p:spPr>
        <p:txBody>
          <a:bodyPr/>
          <a:lstStyle/>
          <a:p>
            <a:pPr>
              <a:lnSpc>
                <a:spcPts val="3400"/>
              </a:lnSpc>
              <a:spcBef>
                <a:spcPts val="1800"/>
              </a:spcBef>
              <a:buSzTx/>
              <a:buNone/>
              <a:defRPr>
                <a:solidFill>
                  <a:srgbClr val="800837"/>
                </a:solidFill>
              </a:defRPr>
            </a:pPr>
            <a:r>
              <a:t>Xoay sở mang tính thích ứng</a:t>
            </a:r>
          </a:p>
          <a:p>
            <a:pPr lvl="1">
              <a:lnSpc>
                <a:spcPts val="3400"/>
              </a:lnSpc>
              <a:spcBef>
                <a:spcPts val="1800"/>
              </a:spcBef>
            </a:pPr>
            <a:r>
              <a:t>Góp phần làm giảm nhẹ stress</a:t>
            </a:r>
          </a:p>
          <a:p>
            <a:pPr>
              <a:lnSpc>
                <a:spcPts val="3400"/>
              </a:lnSpc>
              <a:spcBef>
                <a:spcPts val="1800"/>
              </a:spcBef>
              <a:buSzTx/>
              <a:buNone/>
              <a:defRPr>
                <a:solidFill>
                  <a:srgbClr val="800837"/>
                </a:solidFill>
              </a:defRPr>
            </a:pPr>
            <a:r>
              <a:t>Xoay sở thiếu tính thích ứng</a:t>
            </a:r>
          </a:p>
          <a:p>
            <a:pPr lvl="1">
              <a:lnSpc>
                <a:spcPts val="3400"/>
              </a:lnSpc>
              <a:spcBef>
                <a:spcPts val="1800"/>
              </a:spcBef>
            </a:pPr>
            <a:r>
              <a:t>Làm trầm trọng stress</a:t>
            </a:r>
          </a:p>
          <a:p>
            <a:pPr>
              <a:lnSpc>
                <a:spcPts val="3400"/>
              </a:lnSpc>
              <a:spcBef>
                <a:spcPts val="1800"/>
              </a:spcBef>
              <a:buSzTx/>
              <a:buNone/>
              <a:defRPr>
                <a:solidFill>
                  <a:srgbClr val="800837"/>
                </a:solidFill>
              </a:defRPr>
            </a:pPr>
            <a:r>
              <a:t>Xoay sở chủ động</a:t>
            </a:r>
          </a:p>
          <a:p>
            <a:pPr lvl="1">
              <a:lnSpc>
                <a:spcPts val="3400"/>
              </a:lnSpc>
              <a:spcBef>
                <a:spcPts val="1800"/>
              </a:spcBef>
            </a:pPr>
            <a:r>
              <a:t>Chủ động tìm kiếm giải pháp với stress</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Title 1"/>
          <p:cNvSpPr>
            <a:spLocks noGrp="1"/>
          </p:cNvSpPr>
          <p:nvPr>
            <p:ph type="title"/>
          </p:nvPr>
        </p:nvSpPr>
        <p:spPr>
          <a:prstGeom prst="rect">
            <a:avLst/>
          </a:prstGeom>
        </p:spPr>
        <p:txBody>
          <a:bodyPr/>
          <a:lstStyle>
            <a:lvl1pPr>
              <a:defRPr sz="3600"/>
            </a:lvl1pPr>
          </a:lstStyle>
          <a:p>
            <a:r>
              <a:t>Đề cao hành vi xoay sở chủ động </a:t>
            </a:r>
          </a:p>
        </p:txBody>
      </p:sp>
      <p:sp>
        <p:nvSpPr>
          <p:cNvPr id="254" name="Content Placeholder 2"/>
          <p:cNvSpPr>
            <a:spLocks noGrp="1"/>
          </p:cNvSpPr>
          <p:nvPr>
            <p:ph type="body" idx="1"/>
          </p:nvPr>
        </p:nvSpPr>
        <p:spPr>
          <a:xfrm>
            <a:off x="457200" y="1279525"/>
            <a:ext cx="8229600" cy="5360988"/>
          </a:xfrm>
          <a:prstGeom prst="rect">
            <a:avLst/>
          </a:prstGeom>
        </p:spPr>
        <p:txBody>
          <a:bodyPr/>
          <a:lstStyle/>
          <a:p>
            <a:r>
              <a:t>Những mong đợi mang tính thực tế</a:t>
            </a:r>
          </a:p>
          <a:p>
            <a:pPr lvl="1"/>
            <a:r>
              <a:t>Đề ra mục tiêu thực tế</a:t>
            </a:r>
          </a:p>
          <a:p>
            <a:r>
              <a:t>Lên kế hoạch</a:t>
            </a:r>
          </a:p>
          <a:p>
            <a:pPr lvl="1"/>
            <a:r>
              <a:t>Nhìn trước được vấn đề, lên kế hoạch dự phòng</a:t>
            </a:r>
          </a:p>
          <a:p>
            <a:r>
              <a:t>Phân tích</a:t>
            </a:r>
          </a:p>
          <a:p>
            <a:pPr lvl="1"/>
            <a:r>
              <a:t>Thay đổi cách nhìn nhận vấn đề</a:t>
            </a:r>
          </a:p>
          <a:p>
            <a:r>
              <a:t>Thư giãn</a:t>
            </a:r>
          </a:p>
          <a:p>
            <a:pPr lvl="1"/>
            <a:r>
              <a:t>Học các kỹ thuật thư giãn, dành thời gian cho các hoạt động giải trí </a:t>
            </a:r>
          </a:p>
          <a:p>
            <a:r>
              <a:t>Thảo luận vấn đề</a:t>
            </a:r>
          </a:p>
          <a:p>
            <a:pPr lvl="1"/>
            <a:r>
              <a:t>Tận dụng các trợ giúp từ xã hội hiện có để giải quyết vấn đề </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Title 1"/>
          <p:cNvSpPr>
            <a:spLocks noGrp="1"/>
          </p:cNvSpPr>
          <p:nvPr>
            <p:ph type="title"/>
          </p:nvPr>
        </p:nvSpPr>
        <p:spPr>
          <a:prstGeom prst="rect">
            <a:avLst/>
          </a:prstGeom>
        </p:spPr>
        <p:txBody>
          <a:bodyPr/>
          <a:lstStyle>
            <a:lvl1pPr>
              <a:defRPr sz="3600"/>
            </a:lvl1pPr>
          </a:lstStyle>
          <a:p>
            <a:r>
              <a:t>Đề cao hành vi xoay sở chủ động </a:t>
            </a:r>
          </a:p>
        </p:txBody>
      </p:sp>
      <p:sp>
        <p:nvSpPr>
          <p:cNvPr id="259" name="Content Placeholder 2"/>
          <p:cNvSpPr>
            <a:spLocks noGrp="1"/>
          </p:cNvSpPr>
          <p:nvPr>
            <p:ph type="body" idx="1"/>
          </p:nvPr>
        </p:nvSpPr>
        <p:spPr>
          <a:xfrm>
            <a:off x="1163637" y="1600200"/>
            <a:ext cx="6816726" cy="4525963"/>
          </a:xfrm>
          <a:prstGeom prst="rect">
            <a:avLst/>
          </a:prstGeom>
        </p:spPr>
        <p:txBody>
          <a:bodyPr/>
          <a:lstStyle/>
          <a:p>
            <a:pPr>
              <a:lnSpc>
                <a:spcPct val="90000"/>
              </a:lnSpc>
              <a:defRPr>
                <a:solidFill>
                  <a:srgbClr val="800837"/>
                </a:solidFill>
              </a:defRPr>
            </a:pPr>
            <a:r>
              <a:t>Rèn luyện</a:t>
            </a:r>
          </a:p>
          <a:p>
            <a:pPr lvl="1">
              <a:lnSpc>
                <a:spcPct val="90000"/>
              </a:lnSpc>
            </a:pPr>
            <a:r>
              <a:t>Chuẩn bị cho mọi tình huống</a:t>
            </a:r>
          </a:p>
          <a:p>
            <a:pPr>
              <a:lnSpc>
                <a:spcPct val="90000"/>
              </a:lnSpc>
              <a:defRPr>
                <a:solidFill>
                  <a:srgbClr val="800837"/>
                </a:solidFill>
              </a:defRPr>
            </a:pPr>
            <a:r>
              <a:t>Dinh dưỡng</a:t>
            </a:r>
          </a:p>
          <a:p>
            <a:pPr lvl="1">
              <a:lnSpc>
                <a:spcPct val="90000"/>
              </a:lnSpc>
            </a:pPr>
            <a:r>
              <a:t>Ăn uống đầy đủ, tránh bỏ bữa</a:t>
            </a:r>
          </a:p>
          <a:p>
            <a:pPr>
              <a:lnSpc>
                <a:spcPct val="90000"/>
              </a:lnSpc>
              <a:defRPr>
                <a:solidFill>
                  <a:srgbClr val="800837"/>
                </a:solidFill>
              </a:defRPr>
            </a:pPr>
            <a:r>
              <a:t>Tập thể dục </a:t>
            </a:r>
          </a:p>
          <a:p>
            <a:pPr lvl="1">
              <a:lnSpc>
                <a:spcPct val="90000"/>
              </a:lnSpc>
            </a:pPr>
            <a:r>
              <a:t>Đều đặn </a:t>
            </a:r>
          </a:p>
          <a:p>
            <a:pPr>
              <a:lnSpc>
                <a:spcPct val="90000"/>
              </a:lnSpc>
              <a:defRPr>
                <a:solidFill>
                  <a:srgbClr val="800837"/>
                </a:solidFill>
              </a:defRPr>
            </a:pPr>
            <a:r>
              <a:t>Ngủ</a:t>
            </a:r>
          </a:p>
          <a:p>
            <a:pPr lvl="1">
              <a:lnSpc>
                <a:spcPct val="90000"/>
              </a:lnSpc>
            </a:pPr>
            <a:r>
              <a:t>Ngủ đủ - tránh mệt mỏi</a:t>
            </a:r>
          </a:p>
        </p:txBody>
      </p:sp>
      <p:pic>
        <p:nvPicPr>
          <p:cNvPr id="260" name="Picture 2" descr="Picture 2"/>
          <p:cNvPicPr>
            <a:picLocks noChangeAspect="1"/>
          </p:cNvPicPr>
          <p:nvPr/>
        </p:nvPicPr>
        <p:blipFill>
          <a:blip r:embed="rId3">
            <a:extLst/>
          </a:blip>
          <a:stretch>
            <a:fillRect/>
          </a:stretch>
        </p:blipFill>
        <p:spPr>
          <a:xfrm>
            <a:off x="7275513" y="4324350"/>
            <a:ext cx="1047751" cy="1528763"/>
          </a:xfrm>
          <a:prstGeom prst="rect">
            <a:avLst/>
          </a:prstGeom>
          <a:ln w="12700">
            <a:miter lim="400000"/>
          </a:ln>
        </p:spPr>
      </p:pic>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Title 1"/>
          <p:cNvSpPr>
            <a:spLocks noGrp="1"/>
          </p:cNvSpPr>
          <p:nvPr>
            <p:ph type="title"/>
          </p:nvPr>
        </p:nvSpPr>
        <p:spPr>
          <a:prstGeom prst="rect">
            <a:avLst/>
          </a:prstGeom>
        </p:spPr>
        <p:txBody>
          <a:bodyPr/>
          <a:lstStyle>
            <a:lvl1pPr defTabSz="649223">
              <a:defRPr sz="2840"/>
            </a:lvl1pPr>
          </a:lstStyle>
          <a:p>
            <a:r>
              <a:t>Tránh xa các hành vi xoay sở thiếu tính thích ứng </a:t>
            </a:r>
          </a:p>
        </p:txBody>
      </p:sp>
      <p:sp>
        <p:nvSpPr>
          <p:cNvPr id="265" name="Content Placeholder 2"/>
          <p:cNvSpPr>
            <a:spLocks noGrp="1"/>
          </p:cNvSpPr>
          <p:nvPr>
            <p:ph type="body" sz="half" idx="1"/>
          </p:nvPr>
        </p:nvSpPr>
        <p:spPr>
          <a:xfrm>
            <a:off x="2476500" y="1600200"/>
            <a:ext cx="4191000" cy="4852988"/>
          </a:xfrm>
          <a:prstGeom prst="rect">
            <a:avLst/>
          </a:prstGeom>
        </p:spPr>
        <p:txBody>
          <a:bodyPr/>
          <a:lstStyle/>
          <a:p>
            <a:pPr marL="332613" indent="-332613" defTabSz="886968">
              <a:defRPr sz="2716"/>
            </a:pPr>
            <a:r>
              <a:t>Những hành vi xoay sở không rõ mục đích</a:t>
            </a:r>
          </a:p>
          <a:p>
            <a:pPr marL="332613" indent="-332613" defTabSz="886968">
              <a:defRPr sz="2716"/>
            </a:pPr>
            <a:r>
              <a:t>Lảng tránh/rút lui</a:t>
            </a:r>
          </a:p>
          <a:p>
            <a:pPr marL="332613" indent="-332613" defTabSz="886968">
              <a:defRPr sz="2716"/>
            </a:pPr>
            <a:r>
              <a:t>Thái độ tiêu cực</a:t>
            </a:r>
          </a:p>
          <a:p>
            <a:pPr marL="332613" indent="-332613" defTabSz="886968">
              <a:defRPr sz="2716"/>
            </a:pPr>
            <a:r>
              <a:t>Oán giận, giận dữ, cọc cằn</a:t>
            </a:r>
          </a:p>
          <a:p>
            <a:pPr marL="332613" indent="-332613" defTabSz="886968">
              <a:defRPr sz="2716"/>
            </a:pPr>
            <a:r>
              <a:t>Rượu bia/thuốc</a:t>
            </a:r>
          </a:p>
          <a:p>
            <a:pPr marL="332613" indent="-332613" defTabSz="886968">
              <a:defRPr sz="2716"/>
            </a:pPr>
            <a:r>
              <a:t>Tuyệt vọng</a:t>
            </a:r>
          </a:p>
          <a:p>
            <a:pPr marL="332613" indent="-332613" defTabSz="886968">
              <a:defRPr sz="2716"/>
            </a:pPr>
            <a:r>
              <a:t>Độc thoại tiêu cực</a:t>
            </a:r>
          </a:p>
          <a:p>
            <a:pPr marL="332613" indent="-332613" defTabSz="886968">
              <a:defRPr sz="2716"/>
            </a:pPr>
            <a:r>
              <a:t>Bạo lực</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itle 1"/>
          <p:cNvSpPr>
            <a:spLocks noGrp="1"/>
          </p:cNvSpPr>
          <p:nvPr>
            <p:ph type="title"/>
          </p:nvPr>
        </p:nvSpPr>
        <p:spPr>
          <a:prstGeom prst="rect">
            <a:avLst/>
          </a:prstGeom>
        </p:spPr>
        <p:txBody>
          <a:bodyPr/>
          <a:lstStyle/>
          <a:p>
            <a:r>
              <a:t>Mục tiêu </a:t>
            </a:r>
          </a:p>
        </p:txBody>
      </p:sp>
      <p:sp>
        <p:nvSpPr>
          <p:cNvPr id="168" name="Content Placeholder 2"/>
          <p:cNvSpPr>
            <a:spLocks noGrp="1"/>
          </p:cNvSpPr>
          <p:nvPr>
            <p:ph type="body" idx="1"/>
          </p:nvPr>
        </p:nvSpPr>
        <p:spPr>
          <a:prstGeom prst="rect">
            <a:avLst/>
          </a:prstGeom>
        </p:spPr>
        <p:txBody>
          <a:bodyPr/>
          <a:lstStyle/>
          <a:p>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Title 1"/>
          <p:cNvSpPr>
            <a:spLocks noGrp="1"/>
          </p:cNvSpPr>
          <p:nvPr>
            <p:ph type="title"/>
          </p:nvPr>
        </p:nvSpPr>
        <p:spPr>
          <a:prstGeom prst="rect">
            <a:avLst/>
          </a:prstGeom>
        </p:spPr>
        <p:txBody>
          <a:bodyPr/>
          <a:lstStyle>
            <a:lvl1pPr defTabSz="749808">
              <a:defRPr sz="3280"/>
            </a:lvl1pPr>
          </a:lstStyle>
          <a:p>
            <a:r>
              <a:t>Những yếu tố thúc đẩy khả năng thích ứng</a:t>
            </a:r>
          </a:p>
        </p:txBody>
      </p:sp>
      <p:sp>
        <p:nvSpPr>
          <p:cNvPr id="270" name="Content Placeholder 2"/>
          <p:cNvSpPr>
            <a:spLocks noGrp="1"/>
          </p:cNvSpPr>
          <p:nvPr>
            <p:ph type="body" sz="half" idx="1"/>
          </p:nvPr>
        </p:nvSpPr>
        <p:spPr>
          <a:xfrm>
            <a:off x="2476500" y="1600200"/>
            <a:ext cx="4038600" cy="4525963"/>
          </a:xfrm>
          <a:prstGeom prst="rect">
            <a:avLst/>
          </a:prstGeom>
        </p:spPr>
        <p:txBody>
          <a:bodyPr/>
          <a:lstStyle/>
          <a:p>
            <a:r>
              <a:t>Hình mẫu tốt</a:t>
            </a:r>
          </a:p>
          <a:p>
            <a:r>
              <a:t>Lạc quan</a:t>
            </a:r>
          </a:p>
          <a:p>
            <a:r>
              <a:t>Khiếu hài hước </a:t>
            </a:r>
          </a:p>
          <a:p>
            <a:r>
              <a:t>Đạo đức</a:t>
            </a:r>
          </a:p>
          <a:p>
            <a:r>
              <a:t>Lòng vị tha</a:t>
            </a:r>
          </a:p>
          <a:p>
            <a:r>
              <a:t>Tôn giáo và tín ngưỡng</a:t>
            </a:r>
          </a:p>
          <a:p>
            <a:r>
              <a:t>Sự trợ giúp từ cộng đồng</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Title 1"/>
          <p:cNvSpPr>
            <a:spLocks noGrp="1"/>
          </p:cNvSpPr>
          <p:nvPr>
            <p:ph type="title"/>
          </p:nvPr>
        </p:nvSpPr>
        <p:spPr>
          <a:prstGeom prst="rect">
            <a:avLst/>
          </a:prstGeom>
        </p:spPr>
        <p:txBody>
          <a:bodyPr/>
          <a:lstStyle/>
          <a:p>
            <a:r>
              <a:t>Hình mẫu tốt</a:t>
            </a:r>
          </a:p>
        </p:txBody>
      </p:sp>
      <p:sp>
        <p:nvSpPr>
          <p:cNvPr id="275" name="Content Placeholder 2"/>
          <p:cNvSpPr>
            <a:spLocks noGrp="1"/>
          </p:cNvSpPr>
          <p:nvPr>
            <p:ph type="body" idx="1"/>
          </p:nvPr>
        </p:nvSpPr>
        <p:spPr>
          <a:xfrm>
            <a:off x="1439862" y="1600200"/>
            <a:ext cx="7064376" cy="4525963"/>
          </a:xfrm>
          <a:prstGeom prst="rect">
            <a:avLst/>
          </a:prstGeom>
        </p:spPr>
        <p:txBody>
          <a:bodyPr/>
          <a:lstStyle/>
          <a:p>
            <a:pPr>
              <a:buSzTx/>
              <a:buNone/>
            </a:pPr>
            <a:r>
              <a:t>Truyền tải:</a:t>
            </a:r>
          </a:p>
          <a:p>
            <a:pPr>
              <a:buSzTx/>
              <a:buNone/>
              <a:defRPr sz="1200"/>
            </a:pPr>
            <a:endParaRPr/>
          </a:p>
          <a:p>
            <a:pPr marL="688975"/>
            <a:r>
              <a:t>Thái độ</a:t>
            </a:r>
          </a:p>
          <a:p>
            <a:pPr indent="3175">
              <a:buSzTx/>
              <a:buNone/>
              <a:defRPr sz="1100"/>
            </a:pPr>
            <a:endParaRPr/>
          </a:p>
          <a:p>
            <a:pPr marL="688975"/>
            <a:r>
              <a:t>Giá trị</a:t>
            </a:r>
          </a:p>
          <a:p>
            <a:pPr marL="688975">
              <a:defRPr sz="1100"/>
            </a:pPr>
            <a:endParaRPr/>
          </a:p>
          <a:p>
            <a:pPr marL="688975"/>
            <a:r>
              <a:t>Kỹ năng</a:t>
            </a:r>
          </a:p>
          <a:p>
            <a:pPr marL="688975">
              <a:defRPr sz="1100"/>
            </a:pPr>
            <a:endParaRPr/>
          </a:p>
          <a:p>
            <a:pPr marL="688975"/>
            <a:r>
              <a:t>Hành vi và cách suy nghĩ</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Title 1"/>
          <p:cNvSpPr>
            <a:spLocks noGrp="1"/>
          </p:cNvSpPr>
          <p:nvPr>
            <p:ph type="title"/>
          </p:nvPr>
        </p:nvSpPr>
        <p:spPr>
          <a:prstGeom prst="rect">
            <a:avLst/>
          </a:prstGeom>
        </p:spPr>
        <p:txBody>
          <a:bodyPr/>
          <a:lstStyle/>
          <a:p>
            <a:r>
              <a:t>Lạc quan</a:t>
            </a:r>
          </a:p>
        </p:txBody>
      </p:sp>
      <p:sp>
        <p:nvSpPr>
          <p:cNvPr id="280" name="Content Placeholder 2"/>
          <p:cNvSpPr>
            <a:spLocks noGrp="1"/>
          </p:cNvSpPr>
          <p:nvPr>
            <p:ph type="body" idx="1"/>
          </p:nvPr>
        </p:nvSpPr>
        <p:spPr>
          <a:xfrm>
            <a:off x="1100137" y="1600200"/>
            <a:ext cx="6943726" cy="4525963"/>
          </a:xfrm>
          <a:prstGeom prst="rect">
            <a:avLst/>
          </a:prstGeom>
        </p:spPr>
        <p:txBody>
          <a:bodyPr/>
          <a:lstStyle/>
          <a:p>
            <a:pPr>
              <a:lnSpc>
                <a:spcPct val="90000"/>
              </a:lnSpc>
            </a:pPr>
            <a:r>
              <a:t>Những niềm tin mang ý nghĩa tích cực</a:t>
            </a:r>
          </a:p>
          <a:p>
            <a:pPr>
              <a:lnSpc>
                <a:spcPct val="90000"/>
              </a:lnSpc>
              <a:buSzTx/>
              <a:buNone/>
              <a:defRPr sz="800"/>
            </a:pPr>
            <a:endParaRPr/>
          </a:p>
          <a:p>
            <a:pPr marL="742950" lvl="1" indent="-285750">
              <a:lnSpc>
                <a:spcPct val="90000"/>
              </a:lnSpc>
              <a:spcBef>
                <a:spcPts val="500"/>
              </a:spcBef>
              <a:defRPr sz="2400"/>
            </a:pPr>
            <a:r>
              <a:t>Gắn liền với hạnh phúc</a:t>
            </a:r>
          </a:p>
          <a:p>
            <a:pPr marL="742950" lvl="1" indent="-285750">
              <a:lnSpc>
                <a:spcPct val="90000"/>
              </a:lnSpc>
              <a:spcBef>
                <a:spcPts val="500"/>
              </a:spcBef>
              <a:defRPr sz="2400"/>
            </a:pPr>
            <a:r>
              <a:t>Thay đổi nhận thức</a:t>
            </a:r>
          </a:p>
          <a:p>
            <a:pPr marL="742950" lvl="1" indent="-285750">
              <a:lnSpc>
                <a:spcPct val="90000"/>
              </a:lnSpc>
              <a:spcBef>
                <a:spcPts val="500"/>
              </a:spcBef>
              <a:defRPr sz="2400"/>
            </a:pPr>
            <a:r>
              <a:t>Suy nghĩ tích cực</a:t>
            </a:r>
          </a:p>
          <a:p>
            <a:pPr marL="742950" lvl="1" indent="-285750">
              <a:lnSpc>
                <a:spcPct val="90000"/>
              </a:lnSpc>
              <a:spcBef>
                <a:spcPts val="500"/>
              </a:spcBef>
              <a:defRPr sz="2400"/>
            </a:pPr>
            <a:r>
              <a:t>Từ bỏ những suy nghĩ tiêu cực</a:t>
            </a:r>
          </a:p>
          <a:p>
            <a:pPr marL="742950" lvl="1" indent="-285750">
              <a:lnSpc>
                <a:spcPct val="90000"/>
              </a:lnSpc>
              <a:spcBef>
                <a:spcPts val="500"/>
              </a:spcBef>
              <a:defRPr sz="2400"/>
            </a:pPr>
            <a:r>
              <a:t>Tin vào nhân quả</a:t>
            </a:r>
            <a:endParaRPr sz="800"/>
          </a:p>
          <a:p>
            <a:pPr>
              <a:lnSpc>
                <a:spcPct val="90000"/>
              </a:lnSpc>
              <a:buSzTx/>
              <a:buNone/>
              <a:defRPr sz="800"/>
            </a:pPr>
            <a:endParaRPr sz="800"/>
          </a:p>
          <a:p>
            <a:pPr>
              <a:lnSpc>
                <a:spcPct val="90000"/>
              </a:lnSpc>
            </a:pPr>
            <a:r>
              <a:t>Điều quan trọng là phải thừa nhận những yếu tố tiêu cực liên quan</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Title 1"/>
          <p:cNvSpPr>
            <a:spLocks noGrp="1"/>
          </p:cNvSpPr>
          <p:nvPr>
            <p:ph type="title"/>
          </p:nvPr>
        </p:nvSpPr>
        <p:spPr>
          <a:prstGeom prst="rect">
            <a:avLst/>
          </a:prstGeom>
        </p:spPr>
        <p:txBody>
          <a:bodyPr/>
          <a:lstStyle/>
          <a:p>
            <a:r>
              <a:t>Khiếu hài hước</a:t>
            </a:r>
          </a:p>
        </p:txBody>
      </p:sp>
      <p:sp>
        <p:nvSpPr>
          <p:cNvPr id="285" name="Content Placeholder 2"/>
          <p:cNvSpPr>
            <a:spLocks noGrp="1"/>
          </p:cNvSpPr>
          <p:nvPr>
            <p:ph type="body" idx="1"/>
          </p:nvPr>
        </p:nvSpPr>
        <p:spPr>
          <a:xfrm>
            <a:off x="1079500" y="1600200"/>
            <a:ext cx="6985000" cy="4956175"/>
          </a:xfrm>
          <a:prstGeom prst="rect">
            <a:avLst/>
          </a:prstGeom>
        </p:spPr>
        <p:txBody>
          <a:bodyPr/>
          <a:lstStyle/>
          <a:p>
            <a:r>
              <a:t>Rất hiệu quả</a:t>
            </a:r>
          </a:p>
          <a:p>
            <a:r>
              <a:t>Hành vi xoay sở chín chắn </a:t>
            </a:r>
          </a:p>
          <a:p>
            <a:pPr>
              <a:buSzTx/>
              <a:buNone/>
            </a:pPr>
            <a:r>
              <a:t>	</a:t>
            </a:r>
            <a:r>
              <a:rPr sz="2400"/>
              <a:t>“Một vũ khí khác của tâm hồn cho trận chiến tự vệ. Trong những bộ mặt của con người, khiếu hài hước là hiệu quả nhất trong việc tạo ra khoảng cách và khả năng vượt qua mọi tình huống, dù chỉ là trong giây phút .” </a:t>
            </a:r>
          </a:p>
          <a:p>
            <a:pPr>
              <a:spcBef>
                <a:spcPts val="500"/>
              </a:spcBef>
              <a:buSzTx/>
              <a:buNone/>
              <a:defRPr sz="2400"/>
            </a:pPr>
            <a:r>
              <a:t>                             </a:t>
            </a:r>
            <a:r>
              <a:rPr sz="2000" i="1"/>
              <a:t>Viktor Frankl</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Title 1"/>
          <p:cNvSpPr>
            <a:spLocks noGrp="1"/>
          </p:cNvSpPr>
          <p:nvPr>
            <p:ph type="title"/>
          </p:nvPr>
        </p:nvSpPr>
        <p:spPr>
          <a:prstGeom prst="rect">
            <a:avLst/>
          </a:prstGeom>
        </p:spPr>
        <p:txBody>
          <a:bodyPr/>
          <a:lstStyle/>
          <a:p>
            <a:r>
              <a:t>Đạo đức</a:t>
            </a:r>
          </a:p>
        </p:txBody>
      </p:sp>
      <p:sp>
        <p:nvSpPr>
          <p:cNvPr id="290" name="Content Placeholder 2"/>
          <p:cNvSpPr>
            <a:spLocks noGrp="1"/>
          </p:cNvSpPr>
          <p:nvPr>
            <p:ph type="body" idx="1"/>
          </p:nvPr>
        </p:nvSpPr>
        <p:spPr>
          <a:prstGeom prst="rect">
            <a:avLst/>
          </a:prstGeom>
        </p:spPr>
        <p:txBody>
          <a:bodyPr/>
          <a:lstStyle/>
          <a:p>
            <a:r>
              <a:t>Tạo thành chuẩn mực của từng cá nhân</a:t>
            </a:r>
          </a:p>
          <a:p>
            <a:pPr lvl="1"/>
            <a:r>
              <a:t>“Không có gì tai hại hơn hủy hoại lòng tin, lòng tự trọng và tính nhân văn trong con người bạn.”	                 </a:t>
            </a:r>
            <a:r>
              <a:rPr sz="1600" i="1"/>
              <a:t>Epicetus</a:t>
            </a:r>
            <a:r>
              <a:t> </a:t>
            </a:r>
          </a:p>
          <a:p>
            <a:r>
              <a:t>Duy trì tính chính trực</a:t>
            </a:r>
          </a:p>
          <a:p>
            <a:pPr lvl="1"/>
            <a:r>
              <a:t>“Giữa sự kích thích và sự đáp ứng có một khoảng trống. Trong khoảng trống đó là khả năng lựa chọn đáp ứng. Chính sự phản ứng ấy thể hiện sự trưởng thành và quyền tự do của chúng ta.” </a:t>
            </a:r>
          </a:p>
          <a:p>
            <a:pPr marL="285750" lvl="1" indent="171450">
              <a:buSzTx/>
              <a:buNone/>
              <a:defRPr i="1"/>
            </a:pPr>
            <a:r>
              <a:t>                                                               </a:t>
            </a:r>
            <a:r>
              <a:rPr sz="1600"/>
              <a:t>Viktor Frankl</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Title 1"/>
          <p:cNvSpPr>
            <a:spLocks noGrp="1"/>
          </p:cNvSpPr>
          <p:nvPr>
            <p:ph type="title"/>
          </p:nvPr>
        </p:nvSpPr>
        <p:spPr>
          <a:prstGeom prst="rect">
            <a:avLst/>
          </a:prstGeom>
        </p:spPr>
        <p:txBody>
          <a:bodyPr/>
          <a:lstStyle/>
          <a:p>
            <a:r>
              <a:t>Lòng vị tha</a:t>
            </a:r>
          </a:p>
        </p:txBody>
      </p:sp>
      <p:sp>
        <p:nvSpPr>
          <p:cNvPr id="295" name="Content Placeholder 2"/>
          <p:cNvSpPr>
            <a:spLocks noGrp="1"/>
          </p:cNvSpPr>
          <p:nvPr>
            <p:ph type="body" idx="1"/>
          </p:nvPr>
        </p:nvSpPr>
        <p:spPr>
          <a:xfrm>
            <a:off x="914400" y="1600200"/>
            <a:ext cx="7315200" cy="4525963"/>
          </a:xfrm>
          <a:prstGeom prst="rect">
            <a:avLst/>
          </a:prstGeom>
        </p:spPr>
        <p:txBody>
          <a:bodyPr/>
          <a:lstStyle/>
          <a:p>
            <a:pPr>
              <a:spcBef>
                <a:spcPts val="1800"/>
              </a:spcBef>
            </a:pPr>
            <a:r>
              <a:t>Cởi mở, khoan dung với người khác</a:t>
            </a:r>
          </a:p>
          <a:p>
            <a:pPr>
              <a:spcBef>
                <a:spcPts val="1800"/>
              </a:spcBef>
            </a:pPr>
            <a:r>
              <a:t>Tin vào thực hiện việc có ý nghĩa. </a:t>
            </a:r>
          </a:p>
          <a:p>
            <a:pPr>
              <a:spcBef>
                <a:spcPts val="1800"/>
              </a:spcBef>
            </a:pPr>
            <a:r>
              <a:t>Hợp tác đôi bên</a:t>
            </a:r>
          </a:p>
          <a:p>
            <a:pPr marL="742950" lvl="1" indent="-285750">
              <a:spcBef>
                <a:spcPts val="1800"/>
              </a:spcBef>
              <a:defRPr sz="2400"/>
            </a:pPr>
            <a:r>
              <a:t>Kích hoạt trung tâm ban thưởng của não</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Title 1"/>
          <p:cNvSpPr>
            <a:spLocks noGrp="1"/>
          </p:cNvSpPr>
          <p:nvPr>
            <p:ph type="title"/>
          </p:nvPr>
        </p:nvSpPr>
        <p:spPr>
          <a:prstGeom prst="rect">
            <a:avLst/>
          </a:prstGeom>
        </p:spPr>
        <p:txBody>
          <a:bodyPr/>
          <a:lstStyle/>
          <a:p>
            <a:r>
              <a:t>Tôn giáo và tín ngưỡng</a:t>
            </a:r>
          </a:p>
        </p:txBody>
      </p:sp>
      <p:sp>
        <p:nvSpPr>
          <p:cNvPr id="300" name="Content Placeholder 2"/>
          <p:cNvSpPr>
            <a:spLocks noGrp="1"/>
          </p:cNvSpPr>
          <p:nvPr>
            <p:ph type="body" idx="1"/>
          </p:nvPr>
        </p:nvSpPr>
        <p:spPr>
          <a:xfrm>
            <a:off x="1211262" y="1600200"/>
            <a:ext cx="6721476" cy="4525963"/>
          </a:xfrm>
          <a:prstGeom prst="rect">
            <a:avLst/>
          </a:prstGeom>
        </p:spPr>
        <p:txBody>
          <a:bodyPr/>
          <a:lstStyle/>
          <a:p>
            <a:pPr>
              <a:spcBef>
                <a:spcPts val="1800"/>
              </a:spcBef>
            </a:pPr>
            <a:r>
              <a:t>Gắn liền với hạnh phúc về mặt thể chất và tinh thần</a:t>
            </a:r>
          </a:p>
          <a:p>
            <a:pPr>
              <a:spcBef>
                <a:spcPts val="1800"/>
              </a:spcBef>
            </a:pPr>
            <a:r>
              <a:t>Giúp tránh cảm thấy tuyệt vọng</a:t>
            </a:r>
          </a:p>
          <a:p>
            <a:pPr>
              <a:spcBef>
                <a:spcPts val="1800"/>
              </a:spcBef>
            </a:pPr>
            <a:r>
              <a:t>Giúp có được sự trợ giúp từ cộng đồng</a:t>
            </a:r>
          </a:p>
          <a:p>
            <a:pPr>
              <a:spcBef>
                <a:spcPts val="1800"/>
              </a:spcBef>
            </a:pPr>
            <a:r>
              <a:t>Giúp tạo ra những tấm gương sáng cho xã hội</a:t>
            </a:r>
          </a:p>
          <a:p>
            <a:pPr>
              <a:spcBef>
                <a:spcPts val="1800"/>
              </a:spcBef>
            </a:pPr>
            <a:r>
              <a:t>Giúp hình thành lý tưởng sống</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Title 1"/>
          <p:cNvSpPr>
            <a:spLocks noGrp="1"/>
          </p:cNvSpPr>
          <p:nvPr>
            <p:ph type="title"/>
          </p:nvPr>
        </p:nvSpPr>
        <p:spPr>
          <a:prstGeom prst="rect">
            <a:avLst/>
          </a:prstGeom>
        </p:spPr>
        <p:txBody>
          <a:bodyPr/>
          <a:lstStyle/>
          <a:p>
            <a:r>
              <a:t>Sự trợ giúp từ cộng đồng</a:t>
            </a:r>
          </a:p>
        </p:txBody>
      </p:sp>
      <p:sp>
        <p:nvSpPr>
          <p:cNvPr id="305" name="Content Placeholder 2"/>
          <p:cNvSpPr>
            <a:spLocks noGrp="1"/>
          </p:cNvSpPr>
          <p:nvPr>
            <p:ph type="body" idx="1"/>
          </p:nvPr>
        </p:nvSpPr>
        <p:spPr>
          <a:xfrm>
            <a:off x="949325" y="1600200"/>
            <a:ext cx="7245350" cy="4525963"/>
          </a:xfrm>
          <a:prstGeom prst="rect">
            <a:avLst/>
          </a:prstGeom>
        </p:spPr>
        <p:txBody>
          <a:bodyPr/>
          <a:lstStyle/>
          <a:p>
            <a:r>
              <a:t>Có ảnh hưởng sâu sắc đến tuổi thọ</a:t>
            </a:r>
          </a:p>
          <a:p>
            <a:pPr>
              <a:defRPr sz="1000"/>
            </a:pPr>
            <a:endParaRPr/>
          </a:p>
          <a:p>
            <a:r>
              <a:t>Bệnh nhân có tiên lượng tốt hơn nếu có sự trợ giúp mạnh mẽ từ cộng đồng</a:t>
            </a:r>
          </a:p>
          <a:p>
            <a:pPr>
              <a:defRPr sz="900"/>
            </a:pPr>
            <a:endParaRPr/>
          </a:p>
          <a:p>
            <a:r>
              <a:t>Cô lập và thiếu trợ giúp xã hội thường đi đôi với tình trạng đáp ứng stress kém</a:t>
            </a:r>
          </a:p>
          <a:p>
            <a:pPr>
              <a:defRPr sz="900"/>
            </a:pPr>
            <a:endParaRPr/>
          </a:p>
          <a:p>
            <a:r>
              <a:t>Một số ít người có thể tự xoay sở một mình được</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Title 1"/>
          <p:cNvSpPr>
            <a:spLocks noGrp="1"/>
          </p:cNvSpPr>
          <p:nvPr>
            <p:ph type="title"/>
          </p:nvPr>
        </p:nvSpPr>
        <p:spPr>
          <a:xfrm>
            <a:off x="714375" y="219181"/>
            <a:ext cx="7715251" cy="866776"/>
          </a:xfrm>
          <a:prstGeom prst="rect">
            <a:avLst/>
          </a:prstGeom>
        </p:spPr>
        <p:txBody>
          <a:bodyPr/>
          <a:lstStyle/>
          <a:p>
            <a:r>
              <a:t>Sức mạnh cá nhân </a:t>
            </a:r>
          </a:p>
        </p:txBody>
      </p:sp>
      <p:sp>
        <p:nvSpPr>
          <p:cNvPr id="310" name="Content Placeholder 2"/>
          <p:cNvSpPr>
            <a:spLocks noGrp="1"/>
          </p:cNvSpPr>
          <p:nvPr>
            <p:ph type="body" idx="1"/>
          </p:nvPr>
        </p:nvSpPr>
        <p:spPr>
          <a:xfrm>
            <a:off x="1087437" y="1600200"/>
            <a:ext cx="6969126" cy="4525963"/>
          </a:xfrm>
          <a:prstGeom prst="rect">
            <a:avLst/>
          </a:prstGeom>
        </p:spPr>
        <p:txBody>
          <a:bodyPr/>
          <a:lstStyle/>
          <a:p>
            <a:pPr>
              <a:spcBef>
                <a:spcPts val="1800"/>
              </a:spcBef>
            </a:pPr>
            <a:r>
              <a:t>Nhân ra được tài năng và điểm mạnh của mình</a:t>
            </a:r>
          </a:p>
          <a:p>
            <a:pPr marL="742950" lvl="1" indent="-285750">
              <a:spcBef>
                <a:spcPts val="1800"/>
              </a:spcBef>
              <a:defRPr sz="2400"/>
            </a:pPr>
            <a:r>
              <a:t>Đóng góp vào kho tàng sức mạnh cá nhân</a:t>
            </a:r>
          </a:p>
          <a:p>
            <a:pPr>
              <a:spcBef>
                <a:spcPts val="1800"/>
              </a:spcBef>
            </a:pPr>
            <a:r>
              <a:t>Sử dụng tài năng và tận dụng điểm mạnh</a:t>
            </a:r>
          </a:p>
          <a:p>
            <a:pPr marL="742950" lvl="1" indent="-285750">
              <a:spcBef>
                <a:spcPts val="1800"/>
              </a:spcBef>
              <a:defRPr sz="2400"/>
            </a:pPr>
            <a:r>
              <a:t>Đưa ra quyết định đúng đắn</a:t>
            </a:r>
          </a:p>
          <a:p>
            <a:pPr>
              <a:spcBef>
                <a:spcPts val="1800"/>
              </a:spcBef>
            </a:pPr>
            <a:r>
              <a:t>Chủ động đối phó và xoay sở</a:t>
            </a:r>
          </a:p>
          <a:p>
            <a:pPr marL="742950" lvl="1" indent="-285750">
              <a:spcBef>
                <a:spcPts val="1800"/>
              </a:spcBef>
              <a:defRPr sz="2400"/>
            </a:pPr>
            <a:r>
              <a:t>Áp dụng những điều trên để thực hiện hành vi xoay sở chủ động</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Title 4"/>
          <p:cNvSpPr>
            <a:spLocks noGrp="1"/>
          </p:cNvSpPr>
          <p:nvPr>
            <p:ph type="title"/>
          </p:nvPr>
        </p:nvSpPr>
        <p:spPr>
          <a:xfrm>
            <a:off x="914400" y="0"/>
            <a:ext cx="8229600" cy="1143000"/>
          </a:xfrm>
          <a:prstGeom prst="rect">
            <a:avLst/>
          </a:prstGeom>
        </p:spPr>
        <p:txBody>
          <a:bodyPr/>
          <a:lstStyle/>
          <a:p>
            <a:r>
              <a:t>Tổng kết</a:t>
            </a:r>
          </a:p>
        </p:txBody>
      </p:sp>
      <p:sp>
        <p:nvSpPr>
          <p:cNvPr id="315" name="Content Placeholder 5"/>
          <p:cNvSpPr>
            <a:spLocks noGrp="1"/>
          </p:cNvSpPr>
          <p:nvPr>
            <p:ph type="body" idx="1"/>
          </p:nvPr>
        </p:nvSpPr>
        <p:spPr>
          <a:xfrm>
            <a:off x="457200" y="1371600"/>
            <a:ext cx="8229600" cy="5140325"/>
          </a:xfrm>
          <a:prstGeom prst="rect">
            <a:avLst/>
          </a:prstGeom>
        </p:spPr>
        <p:txBody>
          <a:bodyPr/>
          <a:lstStyle/>
          <a:p>
            <a:pPr>
              <a:spcBef>
                <a:spcPts val="1800"/>
              </a:spcBef>
            </a:pPr>
            <a:r>
              <a:t>Stress là một phần của cuộc sống</a:t>
            </a:r>
          </a:p>
          <a:p>
            <a:pPr lvl="1">
              <a:spcBef>
                <a:spcPts val="1800"/>
              </a:spcBef>
            </a:pPr>
            <a:r>
              <a:t>Thúc đẩy quá trình trưởng thành và tính cạnh tranh</a:t>
            </a:r>
          </a:p>
          <a:p>
            <a:pPr lvl="1">
              <a:spcBef>
                <a:spcPts val="1800"/>
              </a:spcBef>
            </a:pPr>
            <a:r>
              <a:t>Có thể gây ra hậu quả khôn lường nếu vượt quá giới hạn</a:t>
            </a:r>
          </a:p>
          <a:p>
            <a:pPr>
              <a:spcBef>
                <a:spcPts val="1800"/>
              </a:spcBef>
            </a:pPr>
            <a:r>
              <a:t>Hành vi xoay sở mang tính thích ứng nâng cao khả năng thích ứng</a:t>
            </a:r>
          </a:p>
          <a:p>
            <a:pPr>
              <a:spcBef>
                <a:spcPts val="1800"/>
              </a:spcBef>
            </a:pPr>
            <a:r>
              <a:t>Hành vi xoay sở thiếu tính thích ứng gây ra nhiều rắc rối hơn</a:t>
            </a:r>
          </a:p>
          <a:p>
            <a:pPr>
              <a:spcBef>
                <a:spcPts val="1800"/>
              </a:spcBef>
            </a:pPr>
            <a:r>
              <a:t>Hành vi xoay sở thích hợp sẽ làm tăng khả năng thích ứng và giảm mức độ của các tác hại không mong muốn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itle 1"/>
          <p:cNvSpPr>
            <a:spLocks noGrp="1"/>
          </p:cNvSpPr>
          <p:nvPr>
            <p:ph type="title"/>
          </p:nvPr>
        </p:nvSpPr>
        <p:spPr>
          <a:xfrm>
            <a:off x="457199" y="0"/>
            <a:ext cx="3008315" cy="1162050"/>
          </a:xfrm>
          <a:prstGeom prst="rect">
            <a:avLst/>
          </a:prstGeom>
        </p:spPr>
        <p:txBody>
          <a:bodyPr/>
          <a:lstStyle>
            <a:lvl1pPr>
              <a:defRPr sz="2400"/>
            </a:lvl1pPr>
          </a:lstStyle>
          <a:p>
            <a:r>
              <a:t>Mục tiêu</a:t>
            </a:r>
          </a:p>
        </p:txBody>
      </p:sp>
      <p:sp>
        <p:nvSpPr>
          <p:cNvPr id="171" name="Content Placeholder 2"/>
          <p:cNvSpPr>
            <a:spLocks noGrp="1"/>
          </p:cNvSpPr>
          <p:nvPr>
            <p:ph type="body" idx="1"/>
          </p:nvPr>
        </p:nvSpPr>
        <p:spPr>
          <a:xfrm>
            <a:off x="838200" y="1371600"/>
            <a:ext cx="7334250" cy="4497388"/>
          </a:xfrm>
          <a:prstGeom prst="rect">
            <a:avLst/>
          </a:prstGeom>
        </p:spPr>
        <p:txBody>
          <a:bodyPr/>
          <a:lstStyle/>
          <a:p>
            <a:pPr marL="315468" indent="-315468" defTabSz="841247">
              <a:lnSpc>
                <a:spcPts val="3400"/>
              </a:lnSpc>
              <a:spcBef>
                <a:spcPts val="1600"/>
              </a:spcBef>
              <a:defRPr sz="2576"/>
            </a:pPr>
            <a:r>
              <a:t>Nêu được các khía cạnh tâm lý, sinh học, và xã hội của đáp ứng stress</a:t>
            </a:r>
          </a:p>
          <a:p>
            <a:pPr marL="315468" indent="-315468" defTabSz="841247">
              <a:lnSpc>
                <a:spcPts val="3400"/>
              </a:lnSpc>
              <a:spcBef>
                <a:spcPts val="1600"/>
              </a:spcBef>
              <a:defRPr sz="2576"/>
            </a:pPr>
            <a:r>
              <a:t>Mô tả được sự khác nhau giữa các hành vi xoay sở với stress mang tính thích ứng và thiếu thích ứng</a:t>
            </a:r>
          </a:p>
          <a:p>
            <a:pPr marL="315468" indent="-315468" defTabSz="841247">
              <a:lnSpc>
                <a:spcPts val="3400"/>
              </a:lnSpc>
              <a:spcBef>
                <a:spcPts val="1600"/>
              </a:spcBef>
              <a:defRPr sz="2576"/>
            </a:pPr>
            <a:r>
              <a:t>Hiểu được những phương pháp tiếp cận và xử trí stress làm tăng khả năng thích ứng nhằm nâng cao chất lượng cuộc sống và sức khỏe tuổi già</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Title 3"/>
          <p:cNvSpPr>
            <a:spLocks noGrp="1"/>
          </p:cNvSpPr>
          <p:nvPr>
            <p:ph type="title"/>
          </p:nvPr>
        </p:nvSpPr>
        <p:spPr>
          <a:prstGeom prst="rect">
            <a:avLst/>
          </a:prstGeom>
        </p:spPr>
        <p:txBody>
          <a:bodyPr/>
          <a:lstStyle/>
          <a:p>
            <a:r>
              <a:t>Tổng kết: lời khuyên thực tế</a:t>
            </a:r>
          </a:p>
        </p:txBody>
      </p:sp>
      <p:sp>
        <p:nvSpPr>
          <p:cNvPr id="320" name="Content Placeholder 4"/>
          <p:cNvSpPr>
            <a:spLocks noGrp="1"/>
          </p:cNvSpPr>
          <p:nvPr>
            <p:ph type="body" idx="1"/>
          </p:nvPr>
        </p:nvSpPr>
        <p:spPr>
          <a:xfrm>
            <a:off x="1473200" y="1600200"/>
            <a:ext cx="6197600" cy="4525963"/>
          </a:xfrm>
          <a:prstGeom prst="rect">
            <a:avLst/>
          </a:prstGeom>
        </p:spPr>
        <p:txBody>
          <a:bodyPr/>
          <a:lstStyle/>
          <a:p>
            <a:pPr>
              <a:spcBef>
                <a:spcPts val="1800"/>
              </a:spcBef>
            </a:pPr>
            <a:r>
              <a:t>Mong đợi một cách thực tế</a:t>
            </a:r>
          </a:p>
          <a:p>
            <a:pPr>
              <a:spcBef>
                <a:spcPts val="1800"/>
              </a:spcBef>
            </a:pPr>
            <a:r>
              <a:t>Tập thể dục đều đặn</a:t>
            </a:r>
          </a:p>
          <a:p>
            <a:pPr>
              <a:spcBef>
                <a:spcPts val="1800"/>
              </a:spcBef>
            </a:pPr>
            <a:r>
              <a:t>Ăn uống đầy đủ</a:t>
            </a:r>
          </a:p>
          <a:p>
            <a:pPr>
              <a:spcBef>
                <a:spcPts val="1800"/>
              </a:spcBef>
            </a:pPr>
            <a:r>
              <a:t>Ngủ đủ</a:t>
            </a:r>
          </a:p>
          <a:p>
            <a:pPr>
              <a:spcBef>
                <a:spcPts val="1800"/>
              </a:spcBef>
            </a:pPr>
            <a:r>
              <a:t>Cân bằng công việc và giải trí</a:t>
            </a:r>
          </a:p>
          <a:p>
            <a:pPr>
              <a:spcBef>
                <a:spcPts val="1800"/>
              </a:spcBef>
            </a:pPr>
            <a:r>
              <a:t>Lạc quan và suy nghĩ tích cực</a:t>
            </a:r>
          </a:p>
          <a:p>
            <a:pPr>
              <a:spcBef>
                <a:spcPts val="1800"/>
              </a:spcBef>
            </a:pPr>
            <a:r>
              <a:t>Nâng cao tương trợ từ cộng đồng, xã hội</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Title 1"/>
          <p:cNvSpPr>
            <a:spLocks noGrp="1"/>
          </p:cNvSpPr>
          <p:nvPr>
            <p:ph type="title"/>
          </p:nvPr>
        </p:nvSpPr>
        <p:spPr>
          <a:xfrm>
            <a:off x="914400" y="0"/>
            <a:ext cx="8229600" cy="1143000"/>
          </a:xfrm>
          <a:prstGeom prst="rect">
            <a:avLst/>
          </a:prstGeom>
        </p:spPr>
        <p:txBody>
          <a:bodyPr/>
          <a:lstStyle/>
          <a:p>
            <a:r>
              <a:rPr dirty="0" err="1"/>
              <a:t>Nguồn</a:t>
            </a:r>
            <a:r>
              <a:rPr dirty="0"/>
              <a:t> </a:t>
            </a:r>
            <a:r>
              <a:rPr lang="en-US" dirty="0" err="1" smtClean="0"/>
              <a:t>tham</a:t>
            </a:r>
            <a:r>
              <a:rPr lang="en-US" dirty="0" smtClean="0"/>
              <a:t> </a:t>
            </a:r>
            <a:r>
              <a:rPr lang="en-US" dirty="0" err="1" smtClean="0"/>
              <a:t>khảo</a:t>
            </a:r>
            <a:r>
              <a:rPr lang="en-US" dirty="0" smtClean="0"/>
              <a:t> </a:t>
            </a:r>
            <a:r>
              <a:rPr lang="en-US" dirty="0" err="1" smtClean="0"/>
              <a:t>trên</a:t>
            </a:r>
            <a:r>
              <a:rPr lang="en-US" dirty="0" smtClean="0"/>
              <a:t> </a:t>
            </a:r>
            <a:r>
              <a:rPr dirty="0" smtClean="0"/>
              <a:t>Internet</a:t>
            </a:r>
            <a:endParaRPr dirty="0"/>
          </a:p>
        </p:txBody>
      </p:sp>
      <p:sp>
        <p:nvSpPr>
          <p:cNvPr id="325" name="Content Placeholder 2"/>
          <p:cNvSpPr>
            <a:spLocks noGrp="1"/>
          </p:cNvSpPr>
          <p:nvPr>
            <p:ph type="body" idx="1"/>
          </p:nvPr>
        </p:nvSpPr>
        <p:spPr>
          <a:xfrm>
            <a:off x="457200" y="1219200"/>
            <a:ext cx="8229600" cy="5226050"/>
          </a:xfrm>
          <a:prstGeom prst="rect">
            <a:avLst/>
          </a:prstGeom>
        </p:spPr>
        <p:txBody>
          <a:bodyPr/>
          <a:lstStyle/>
          <a:p>
            <a:pPr marL="305180" indent="-305180" defTabSz="813816">
              <a:spcBef>
                <a:spcPts val="400"/>
              </a:spcBef>
              <a:defRPr sz="1779" i="1"/>
            </a:pPr>
            <a:r>
              <a:t>Xây dựng khả năng thích ứng</a:t>
            </a:r>
            <a:r>
              <a:rPr i="0"/>
              <a:t>: </a:t>
            </a:r>
            <a:r>
              <a:rPr i="0" u="sng">
                <a:solidFill>
                  <a:srgbClr val="CCCCFF"/>
                </a:solidFill>
                <a:uFill>
                  <a:solidFill>
                    <a:srgbClr val="CCCCFF"/>
                  </a:solidFill>
                </a:uFill>
                <a:hlinkClick r:id="rId3"/>
              </a:rPr>
              <a:t>http://www.slideshare.net/3dogMcNeill/building-resilience</a:t>
            </a:r>
          </a:p>
          <a:p>
            <a:pPr marL="305180" indent="-305180" defTabSz="813816">
              <a:spcBef>
                <a:spcPts val="400"/>
              </a:spcBef>
              <a:defRPr sz="1779"/>
            </a:pPr>
            <a:r>
              <a:t>Chế độ ăn uống, thể dục, stress và hệ miễn dịch: </a:t>
            </a:r>
            <a:r>
              <a:rPr u="sng">
                <a:solidFill>
                  <a:srgbClr val="CCCCFF"/>
                </a:solidFill>
                <a:uFill>
                  <a:solidFill>
                    <a:srgbClr val="CCCCFF"/>
                  </a:solidFill>
                </a:uFill>
                <a:hlinkClick r:id="rId4"/>
              </a:rPr>
              <a:t>http://my.clevelandclinic.org/disorders/chronic_fatigue_syndrome/hic_diet_exercise_stress_and_the_immune_system.aspx</a:t>
            </a:r>
          </a:p>
          <a:p>
            <a:pPr marL="305180" indent="-305180" defTabSz="813816">
              <a:spcBef>
                <a:spcPts val="400"/>
              </a:spcBef>
              <a:defRPr sz="1779"/>
            </a:pPr>
            <a:r>
              <a:t>Tập thể dục: hoạt động hằng ngày đối phó với stress: </a:t>
            </a:r>
            <a:r>
              <a:rPr u="sng">
                <a:solidFill>
                  <a:srgbClr val="CCCCFF"/>
                </a:solidFill>
                <a:uFill>
                  <a:solidFill>
                    <a:srgbClr val="CCCCFF"/>
                  </a:solidFill>
                </a:uFill>
                <a:hlinkClick r:id="rId5"/>
              </a:rPr>
              <a:t>http://www.mayoclinic.com/health/exercise-and-stress/SR00036</a:t>
            </a:r>
          </a:p>
          <a:p>
            <a:pPr marL="305180" indent="-305180" defTabSz="813816">
              <a:spcBef>
                <a:spcPts val="400"/>
              </a:spcBef>
              <a:defRPr sz="1779"/>
            </a:pPr>
            <a:r>
              <a:t>Suy nghĩ tích cực: giảm stress, tận hưởng cuộc sống nhiều hơn: </a:t>
            </a:r>
            <a:r>
              <a:rPr u="sng">
                <a:solidFill>
                  <a:srgbClr val="CCCCFF"/>
                </a:solidFill>
                <a:uFill>
                  <a:solidFill>
                    <a:srgbClr val="CCCCFF"/>
                  </a:solidFill>
                </a:uFill>
                <a:hlinkClick r:id="rId6"/>
              </a:rPr>
              <a:t>http://www.mayoclinic.com/health/positive-thinking/SR00009</a:t>
            </a:r>
          </a:p>
          <a:p>
            <a:pPr marL="305180" indent="-305180" defTabSz="813816">
              <a:spcBef>
                <a:spcPts val="400"/>
              </a:spcBef>
              <a:defRPr sz="1779"/>
            </a:pPr>
            <a:r>
              <a:t>Xử trí stress dành cho bệnh nhân và bác sĩ: </a:t>
            </a:r>
            <a:r>
              <a:rPr u="sng">
                <a:solidFill>
                  <a:srgbClr val="CCCCFF"/>
                </a:solidFill>
                <a:uFill>
                  <a:solidFill>
                    <a:srgbClr val="CCCCFF"/>
                  </a:solidFill>
                </a:uFill>
                <a:hlinkClick r:id="rId7"/>
              </a:rPr>
              <a:t>http://www.mentalhealth.com/mag1/p51-str.html </a:t>
            </a:r>
          </a:p>
          <a:p>
            <a:pPr marL="305180" indent="-305180" defTabSz="813816">
              <a:spcBef>
                <a:spcPts val="400"/>
              </a:spcBef>
              <a:defRPr sz="1779" i="1"/>
            </a:pPr>
            <a:r>
              <a:t>Xử trí stress: hiểu được cáctác nhân gây stress</a:t>
            </a:r>
            <a:r>
              <a:rPr i="0"/>
              <a:t>: </a:t>
            </a:r>
            <a:r>
              <a:rPr i="0" u="sng">
                <a:solidFill>
                  <a:srgbClr val="CCCCFF"/>
                </a:solidFill>
                <a:uFill>
                  <a:solidFill>
                    <a:srgbClr val="CCCCFF"/>
                  </a:solidFill>
                </a:uFill>
                <a:hlinkClick r:id="rId8"/>
              </a:rPr>
              <a:t>http://www.mayoclinic.com/health/stress-management/SR00031</a:t>
            </a:r>
          </a:p>
          <a:p>
            <a:pPr marL="305180" indent="-305180" defTabSz="813816">
              <a:spcBef>
                <a:spcPts val="400"/>
              </a:spcBef>
              <a:defRPr sz="1779"/>
            </a:pPr>
            <a:r>
              <a:t>Kỹ thuật giảm stress: một điều phải biết nếu muốn sống lành mạnh: </a:t>
            </a:r>
            <a:r>
              <a:rPr u="sng">
                <a:solidFill>
                  <a:srgbClr val="CCCCFF"/>
                </a:solidFill>
                <a:uFill>
                  <a:solidFill>
                    <a:srgbClr val="CCCCFF"/>
                  </a:solidFill>
                </a:uFill>
                <a:hlinkClick r:id="rId9"/>
              </a:rPr>
              <a:t>http://www.managestresstips.com/category/stress-reduction/</a:t>
            </a:r>
          </a:p>
          <a:p>
            <a:pPr marL="305180" indent="-305180" defTabSz="813816">
              <a:spcBef>
                <a:spcPts val="400"/>
              </a:spcBef>
              <a:buSzTx/>
              <a:buNone/>
              <a:defRPr sz="1779"/>
            </a:pPr>
            <a:r>
              <a:t/>
            </a:r>
            <a:br/>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Title 1"/>
          <p:cNvSpPr>
            <a:spLocks noGrp="1"/>
          </p:cNvSpPr>
          <p:nvPr>
            <p:ph type="title"/>
          </p:nvPr>
        </p:nvSpPr>
        <p:spPr>
          <a:prstGeom prst="rect">
            <a:avLst/>
          </a:prstGeom>
        </p:spPr>
        <p:txBody>
          <a:bodyPr/>
          <a:lstStyle/>
          <a:p>
            <a:r>
              <a:t>Bài tập</a:t>
            </a:r>
          </a:p>
        </p:txBody>
      </p:sp>
      <p:sp>
        <p:nvSpPr>
          <p:cNvPr id="330" name="Content Placeholder 2"/>
          <p:cNvSpPr>
            <a:spLocks noGrp="1"/>
          </p:cNvSpPr>
          <p:nvPr>
            <p:ph type="body" idx="1"/>
          </p:nvPr>
        </p:nvSpPr>
        <p:spPr>
          <a:prstGeom prst="rect">
            <a:avLst/>
          </a:prstGeom>
        </p:spPr>
        <p:txBody>
          <a:bodyPr/>
          <a:lstStyle/>
          <a:p>
            <a:pPr marL="514350" indent="-514350">
              <a:buAutoNum type="arabicPeriod"/>
            </a:pPr>
            <a:r>
              <a:t>Liệt kê những tác nhân gây stress cho bạn.</a:t>
            </a:r>
          </a:p>
          <a:p>
            <a:pPr marL="514350" indent="-514350">
              <a:buAutoNum type="arabicPeriod"/>
            </a:pPr>
            <a:r>
              <a:t>Nhớ lại những hành vi xoay sở với stress bạn đã và đang dùng.</a:t>
            </a:r>
          </a:p>
          <a:p>
            <a:pPr marL="914400" lvl="1" indent="-514350">
              <a:defRPr sz="2200"/>
            </a:pPr>
            <a:r>
              <a:t>Bao gồm những hành vi thiếu tính thích ứng</a:t>
            </a:r>
          </a:p>
          <a:p>
            <a:pPr marL="514350" indent="-514350">
              <a:buAutoNum type="arabicPeriod"/>
            </a:pPr>
            <a:r>
              <a:t>Liệt kê những điểm mạnh của bản thân và những yếu tố có thể làm tăng khả năng thích ứng của bạn </a:t>
            </a:r>
          </a:p>
          <a:p>
            <a:pPr marL="514350" indent="-514350">
              <a:buAutoNum type="arabicPeriod"/>
            </a:pPr>
            <a:r>
              <a:t>Khi xem xét những điều trên, hãy tự vạch ra một kế hoạch đối phó với stress cho bản thân mình để làm tăn khả năng xoay sở và thích ứng với stress</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Title 1"/>
          <p:cNvSpPr>
            <a:spLocks noGrp="1"/>
          </p:cNvSpPr>
          <p:nvPr>
            <p:ph type="title"/>
          </p:nvPr>
        </p:nvSpPr>
        <p:spPr>
          <a:xfrm>
            <a:off x="457200" y="0"/>
            <a:ext cx="8229600" cy="841375"/>
          </a:xfrm>
          <a:prstGeom prst="rect">
            <a:avLst/>
          </a:prstGeom>
        </p:spPr>
        <p:txBody>
          <a:bodyPr/>
          <a:lstStyle>
            <a:lvl1pPr>
              <a:defRPr sz="2400"/>
            </a:lvl1pPr>
          </a:lstStyle>
          <a:p>
            <a:r>
              <a:t>Tham khảo</a:t>
            </a:r>
          </a:p>
        </p:txBody>
      </p:sp>
      <p:sp>
        <p:nvSpPr>
          <p:cNvPr id="335" name="Content Placeholder 2"/>
          <p:cNvSpPr>
            <a:spLocks noGrp="1"/>
          </p:cNvSpPr>
          <p:nvPr>
            <p:ph type="body" idx="1"/>
          </p:nvPr>
        </p:nvSpPr>
        <p:spPr>
          <a:xfrm>
            <a:off x="457200" y="592137"/>
            <a:ext cx="8229600" cy="5673726"/>
          </a:xfrm>
          <a:prstGeom prst="rect">
            <a:avLst/>
          </a:prstGeom>
        </p:spPr>
        <p:txBody>
          <a:bodyPr/>
          <a:lstStyle/>
          <a:p>
            <a:pPr>
              <a:spcBef>
                <a:spcPts val="300"/>
              </a:spcBef>
              <a:buSzTx/>
              <a:buNone/>
              <a:defRPr sz="1500"/>
            </a:pPr>
            <a:r>
              <a:t>Ahern, N., Ark, P., Byers, J. (2001). Resilience and coping strategies in adolescents. </a:t>
            </a:r>
            <a:r>
              <a:rPr i="1"/>
              <a:t>Paediatric Nursing. 28</a:t>
            </a:r>
            <a:r>
              <a:t>(10).</a:t>
            </a:r>
          </a:p>
          <a:p>
            <a:pPr>
              <a:spcBef>
                <a:spcPts val="300"/>
              </a:spcBef>
              <a:buSzTx/>
              <a:buNone/>
              <a:defRPr sz="1500"/>
            </a:pPr>
            <a:r>
              <a:t>Beckmann-Murray, R., Proctor-Zentner, J., &amp; Yakimo, R. (2009). Health promotion strategies through the life span. New Jersey: Prentice Hall</a:t>
            </a:r>
          </a:p>
          <a:p>
            <a:pPr>
              <a:spcBef>
                <a:spcPts val="300"/>
              </a:spcBef>
              <a:buSzTx/>
              <a:buNone/>
              <a:defRPr sz="1500"/>
            </a:pPr>
            <a:r>
              <a:t>Bhui, K., King, M., Dein, S., &amp; O’Conor, (2008). Ethnicity and religious coping with mental distress. </a:t>
            </a:r>
            <a:r>
              <a:rPr i="1"/>
              <a:t>Journal of Mental Health. 12</a:t>
            </a:r>
            <a:r>
              <a:t>(2).</a:t>
            </a:r>
          </a:p>
          <a:p>
            <a:pPr>
              <a:spcBef>
                <a:spcPts val="300"/>
              </a:spcBef>
              <a:buSzTx/>
              <a:buNone/>
              <a:defRPr sz="1500"/>
            </a:pPr>
            <a:r>
              <a:t>Copstead, L. C. &amp; Banasik, J. L. (2010). </a:t>
            </a:r>
            <a:r>
              <a:rPr i="1"/>
              <a:t>Pathophysiology: Biological and behavioral perspectives</a:t>
            </a:r>
            <a:r>
              <a:t> (2</a:t>
            </a:r>
            <a:r>
              <a:rPr baseline="30000"/>
              <a:t>nd</a:t>
            </a:r>
            <a:r>
              <a:t> ED.) USA: W. B. Saunders Company</a:t>
            </a:r>
          </a:p>
          <a:p>
            <a:pPr>
              <a:spcBef>
                <a:spcPts val="300"/>
              </a:spcBef>
              <a:buSzTx/>
              <a:buNone/>
              <a:defRPr sz="1500"/>
            </a:pPr>
            <a:r>
              <a:t>Fielding, R (Undated) Retrieved September 25, 2007 from:http://www.pitt.edu/~super1/lecture/beh0091/img007.GIF&amp;imgrefurl</a:t>
            </a:r>
          </a:p>
          <a:p>
            <a:pPr>
              <a:spcBef>
                <a:spcPts val="300"/>
              </a:spcBef>
              <a:buSzTx/>
              <a:buNone/>
              <a:defRPr sz="1500"/>
            </a:pPr>
            <a:r>
              <a:t>Hildon, Z., Smith, F., Netuveli, G. &amp; Blane, D. (2008). Understanding adversity and resilience at older ages. Sociology of Health &amp; Illness. 30(5).</a:t>
            </a:r>
          </a:p>
          <a:p>
            <a:pPr>
              <a:spcBef>
                <a:spcPts val="300"/>
              </a:spcBef>
              <a:buSzTx/>
              <a:buNone/>
              <a:defRPr sz="1500"/>
            </a:pPr>
            <a:r>
              <a:t>Posen, D. B. (1995). </a:t>
            </a:r>
            <a:r>
              <a:rPr i="1"/>
              <a:t>Stress management for patient and physician</a:t>
            </a:r>
            <a:r>
              <a:t>. Retrieved September 21, 2007 from: Http://Serendip.brynmawr.edu/bb/neuro/neuro00/web3/edmundson.html</a:t>
            </a:r>
          </a:p>
          <a:p>
            <a:pPr>
              <a:spcBef>
                <a:spcPts val="300"/>
              </a:spcBef>
              <a:buSzTx/>
              <a:buNone/>
              <a:defRPr sz="1500"/>
            </a:pPr>
            <a:r>
              <a:t>Pranulis, M. S. (1975). </a:t>
            </a:r>
            <a:r>
              <a:rPr i="1"/>
              <a:t>Coping with acute myocardial infarction</a:t>
            </a:r>
            <a:r>
              <a:t>. Psychological Aspects of Myocardial infraction. Mosby: St. Louis</a:t>
            </a:r>
          </a:p>
          <a:p>
            <a:pPr>
              <a:spcBef>
                <a:spcPts val="300"/>
              </a:spcBef>
              <a:buSzTx/>
              <a:buNone/>
              <a:defRPr sz="1500"/>
            </a:pPr>
            <a:r>
              <a:t>Southwick, S. M. (2007). Cleveland Clinic’s posttraumatic stress disorder symposium. California: Audio-digest</a:t>
            </a:r>
          </a:p>
          <a:p>
            <a:pPr>
              <a:spcBef>
                <a:spcPts val="300"/>
              </a:spcBef>
              <a:buSzTx/>
              <a:buNone/>
              <a:defRPr sz="1500"/>
            </a:pPr>
            <a:r>
              <a:t>Steinhardt, M. &amp; Dolbier, C. (2008). Evaluation of a resilience intervention to enhance coping strategies and proctitive factors and decrease symptomatology. </a:t>
            </a:r>
            <a:r>
              <a:rPr i="1"/>
              <a:t>Journal of American College Health. 56</a:t>
            </a:r>
            <a:r>
              <a:t>(4). </a:t>
            </a:r>
          </a:p>
          <a:p>
            <a:pPr>
              <a:spcBef>
                <a:spcPts val="300"/>
              </a:spcBef>
              <a:buSzTx/>
              <a:buNone/>
              <a:defRPr sz="1500"/>
            </a:pPr>
            <a:r>
              <a:t>Images retrieved from Microsoft: </a:t>
            </a:r>
            <a:r>
              <a:rPr u="sng">
                <a:solidFill>
                  <a:srgbClr val="CCCCFF"/>
                </a:solidFill>
                <a:uFill>
                  <a:solidFill>
                    <a:srgbClr val="CCCCFF"/>
                  </a:solidFill>
                </a:uFill>
                <a:hlinkClick r:id="rId3"/>
              </a:rPr>
              <a:t>http://office.microsoft.com/en-us/images/?CTT=97</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Title 1"/>
          <p:cNvSpPr>
            <a:spLocks noGrp="1"/>
          </p:cNvSpPr>
          <p:nvPr>
            <p:ph type="title"/>
          </p:nvPr>
        </p:nvSpPr>
        <p:spPr>
          <a:prstGeom prst="rect">
            <a:avLst/>
          </a:prstGeom>
        </p:spPr>
        <p:txBody>
          <a:bodyPr/>
          <a:lstStyle/>
          <a:p>
            <a:pPr>
              <a:defRPr>
                <a:solidFill>
                  <a:srgbClr val="800837"/>
                </a:solidFill>
              </a:defRPr>
            </a:pPr>
            <a:r>
              <a:t>Thông tin </a:t>
            </a:r>
            <a:r>
              <a:rPr>
                <a:solidFill>
                  <a:srgbClr val="808080"/>
                </a:solidFill>
              </a:rPr>
              <a:t>liên lạc</a:t>
            </a:r>
          </a:p>
        </p:txBody>
      </p:sp>
      <p:sp>
        <p:nvSpPr>
          <p:cNvPr id="340" name="Content Placeholder 2"/>
          <p:cNvSpPr>
            <a:spLocks noGrp="1"/>
          </p:cNvSpPr>
          <p:nvPr>
            <p:ph type="body" sz="quarter" idx="1"/>
          </p:nvPr>
        </p:nvSpPr>
        <p:spPr>
          <a:xfrm>
            <a:off x="2247900" y="2468563"/>
            <a:ext cx="4648200" cy="1828801"/>
          </a:xfrm>
          <a:prstGeom prst="rect">
            <a:avLst/>
          </a:prstGeom>
        </p:spPr>
        <p:txBody>
          <a:bodyPr/>
          <a:lstStyle/>
          <a:p>
            <a:pPr>
              <a:lnSpc>
                <a:spcPts val="3600"/>
              </a:lnSpc>
              <a:spcBef>
                <a:spcPts val="0"/>
              </a:spcBef>
              <a:buSzTx/>
              <a:buNone/>
            </a:pPr>
            <a:r>
              <a:t>Allan Sanders, MN, ARNP</a:t>
            </a:r>
          </a:p>
          <a:p>
            <a:pPr algn="r">
              <a:lnSpc>
                <a:spcPts val="3600"/>
              </a:lnSpc>
              <a:spcBef>
                <a:spcPts val="0"/>
              </a:spcBef>
              <a:buSzTx/>
              <a:buNone/>
            </a:pPr>
            <a:r>
              <a:t>asanders@wsu.edu</a:t>
            </a:r>
          </a:p>
        </p:txBody>
      </p:sp>
      <p:pic>
        <p:nvPicPr>
          <p:cNvPr id="341" name="Picture 5" descr="Picture 5"/>
          <p:cNvPicPr>
            <a:picLocks noChangeAspect="1"/>
          </p:cNvPicPr>
          <p:nvPr/>
        </p:nvPicPr>
        <p:blipFill>
          <a:blip r:embed="rId2">
            <a:extLst/>
          </a:blip>
          <a:stretch>
            <a:fillRect/>
          </a:stretch>
        </p:blipFill>
        <p:spPr>
          <a:xfrm>
            <a:off x="1625600" y="4297362"/>
            <a:ext cx="5892800" cy="914401"/>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itle 3"/>
          <p:cNvSpPr>
            <a:spLocks noGrp="1"/>
          </p:cNvSpPr>
          <p:nvPr>
            <p:ph type="title"/>
          </p:nvPr>
        </p:nvSpPr>
        <p:spPr>
          <a:xfrm>
            <a:off x="457200" y="182562"/>
            <a:ext cx="8229600" cy="1143001"/>
          </a:xfrm>
          <a:prstGeom prst="rect">
            <a:avLst/>
          </a:prstGeom>
        </p:spPr>
        <p:txBody>
          <a:bodyPr/>
          <a:lstStyle/>
          <a:p>
            <a:r>
              <a:t>Các bệnh thường liên quan tới stress</a:t>
            </a:r>
          </a:p>
        </p:txBody>
      </p:sp>
      <p:sp>
        <p:nvSpPr>
          <p:cNvPr id="176" name="Content Placeholder 4"/>
          <p:cNvSpPr>
            <a:spLocks noGrp="1"/>
          </p:cNvSpPr>
          <p:nvPr>
            <p:ph type="body" sz="half" idx="1"/>
          </p:nvPr>
        </p:nvSpPr>
        <p:spPr>
          <a:xfrm>
            <a:off x="457200" y="1325562"/>
            <a:ext cx="4038600" cy="4525964"/>
          </a:xfrm>
          <a:prstGeom prst="rect">
            <a:avLst/>
          </a:prstGeom>
        </p:spPr>
        <p:txBody>
          <a:bodyPr>
            <a:normAutofit lnSpcReduction="10000"/>
          </a:bodyPr>
          <a:lstStyle/>
          <a:p>
            <a:pPr marL="315468" indent="-315468" defTabSz="841247">
              <a:defRPr sz="2576"/>
            </a:pPr>
            <a:r>
              <a:t>Giảm chức năng miễn dịch</a:t>
            </a:r>
          </a:p>
          <a:p>
            <a:pPr marL="315468" indent="-315468" defTabSz="841247">
              <a:defRPr sz="2576"/>
            </a:pPr>
            <a:r>
              <a:t>Đau đầu</a:t>
            </a:r>
          </a:p>
          <a:p>
            <a:pPr marL="315468" indent="-315468" defTabSz="841247">
              <a:defRPr sz="2576"/>
            </a:pPr>
            <a:r>
              <a:t>Mệt mỏi</a:t>
            </a:r>
          </a:p>
          <a:p>
            <a:pPr marL="315468" indent="-315468" defTabSz="841247">
              <a:defRPr sz="2576"/>
            </a:pPr>
            <a:r>
              <a:t>Tăng cân</a:t>
            </a:r>
          </a:p>
          <a:p>
            <a:pPr marL="315468" indent="-315468" defTabSz="841247">
              <a:defRPr sz="2576"/>
            </a:pPr>
            <a:r>
              <a:t>Rối loạn mỡ máu</a:t>
            </a:r>
          </a:p>
          <a:p>
            <a:pPr marL="315468" indent="-315468" defTabSz="841247">
              <a:defRPr sz="2576"/>
            </a:pPr>
            <a:r>
              <a:t>Tăng huyết áp </a:t>
            </a:r>
          </a:p>
          <a:p>
            <a:pPr marL="315468" indent="-315468" defTabSz="841247">
              <a:defRPr sz="2576"/>
            </a:pPr>
            <a:r>
              <a:t>Bệnh tim mạch</a:t>
            </a:r>
          </a:p>
          <a:p>
            <a:pPr marL="315468" indent="-315468" defTabSz="841247">
              <a:defRPr sz="2576"/>
            </a:pPr>
            <a:r>
              <a:t>Vảy nến/Chàm</a:t>
            </a:r>
          </a:p>
          <a:p>
            <a:pPr marL="315468" indent="-315468" defTabSz="841247">
              <a:defRPr sz="2576"/>
            </a:pPr>
            <a:r>
              <a:t>Bệnh tiêu hóa</a:t>
            </a:r>
          </a:p>
        </p:txBody>
      </p:sp>
      <p:sp>
        <p:nvSpPr>
          <p:cNvPr id="177" name="Content Placeholder 5"/>
          <p:cNvSpPr/>
          <p:nvPr/>
        </p:nvSpPr>
        <p:spPr>
          <a:xfrm>
            <a:off x="4648200" y="1325562"/>
            <a:ext cx="4038600" cy="4525964"/>
          </a:xfrm>
          <a:prstGeom prst="rect">
            <a:avLst/>
          </a:prstGeom>
          <a:ln w="12700">
            <a:miter lim="400000"/>
          </a:ln>
          <a:extLst>
            <a:ext uri="{C572A759-6A51-4108-AA02-DFA0A04FC94B}">
              <ma14:wrappingTextBoxFlag xmlns:ma14="http://schemas.microsoft.com/office/mac/drawingml/2011/main" val="1"/>
            </a:ext>
          </a:extLst>
        </p:spPr>
        <p:txBody>
          <a:bodyPr lIns="44450" tIns="44450" rIns="44450" bIns="44450">
            <a:normAutofit/>
          </a:bodyPr>
          <a:lstStyle/>
          <a:p>
            <a:pPr marL="315468" indent="-315468" defTabSz="841247">
              <a:spcBef>
                <a:spcPts val="600"/>
              </a:spcBef>
              <a:buSzPct val="100000"/>
              <a:buChar char="•"/>
              <a:defRPr sz="2576" b="1"/>
            </a:pPr>
            <a:r>
              <a:rPr dirty="0" err="1"/>
              <a:t>Rối</a:t>
            </a:r>
            <a:r>
              <a:rPr dirty="0"/>
              <a:t> </a:t>
            </a:r>
            <a:r>
              <a:rPr dirty="0" err="1"/>
              <a:t>loạn</a:t>
            </a:r>
            <a:r>
              <a:rPr dirty="0"/>
              <a:t> lo </a:t>
            </a:r>
            <a:r>
              <a:rPr dirty="0" err="1"/>
              <a:t>âu</a:t>
            </a:r>
            <a:endParaRPr dirty="0"/>
          </a:p>
          <a:p>
            <a:pPr marL="315468" indent="-315468" defTabSz="841247">
              <a:spcBef>
                <a:spcPts val="600"/>
              </a:spcBef>
              <a:buSzPct val="100000"/>
              <a:buChar char="•"/>
              <a:defRPr sz="2576" b="1"/>
            </a:pPr>
            <a:r>
              <a:rPr dirty="0" err="1"/>
              <a:t>Trầm</a:t>
            </a:r>
            <a:r>
              <a:rPr dirty="0"/>
              <a:t> </a:t>
            </a:r>
            <a:r>
              <a:rPr dirty="0" err="1"/>
              <a:t>cảm</a:t>
            </a:r>
            <a:r>
              <a:rPr dirty="0"/>
              <a:t> </a:t>
            </a:r>
          </a:p>
          <a:p>
            <a:pPr marL="315468" indent="-315468" defTabSz="841247">
              <a:spcBef>
                <a:spcPts val="600"/>
              </a:spcBef>
              <a:buSzPct val="100000"/>
              <a:buChar char="•"/>
              <a:defRPr sz="2576" b="1"/>
            </a:pPr>
            <a:r>
              <a:rPr dirty="0" err="1"/>
              <a:t>Nghiện</a:t>
            </a:r>
            <a:r>
              <a:rPr dirty="0"/>
              <a:t> </a:t>
            </a:r>
            <a:r>
              <a:rPr dirty="0" err="1"/>
              <a:t>rượu</a:t>
            </a:r>
            <a:endParaRPr dirty="0"/>
          </a:p>
          <a:p>
            <a:pPr marL="315468" indent="-315468" defTabSz="841247">
              <a:spcBef>
                <a:spcPts val="600"/>
              </a:spcBef>
              <a:buSzPct val="100000"/>
              <a:buChar char="•"/>
              <a:defRPr sz="2576" b="1"/>
            </a:pPr>
            <a:r>
              <a:rPr dirty="0" err="1"/>
              <a:t>Lạm</a:t>
            </a:r>
            <a:r>
              <a:rPr dirty="0"/>
              <a:t> </a:t>
            </a:r>
            <a:r>
              <a:rPr dirty="0" err="1"/>
              <a:t>dụng</a:t>
            </a:r>
            <a:r>
              <a:rPr dirty="0"/>
              <a:t> </a:t>
            </a:r>
            <a:r>
              <a:rPr dirty="0" err="1"/>
              <a:t>chất</a:t>
            </a:r>
            <a:r>
              <a:rPr dirty="0"/>
              <a:t> </a:t>
            </a:r>
            <a:r>
              <a:rPr dirty="0" err="1"/>
              <a:t>kích</a:t>
            </a:r>
            <a:r>
              <a:rPr dirty="0"/>
              <a:t> </a:t>
            </a:r>
            <a:r>
              <a:rPr dirty="0" err="1"/>
              <a:t>thích</a:t>
            </a:r>
            <a:endParaRPr dirty="0"/>
          </a:p>
          <a:p>
            <a:pPr marL="315468" indent="-315468" defTabSz="841247">
              <a:spcBef>
                <a:spcPts val="600"/>
              </a:spcBef>
              <a:buSzPct val="100000"/>
              <a:buChar char="•"/>
              <a:defRPr sz="2576" b="1"/>
            </a:pPr>
            <a:r>
              <a:rPr dirty="0" err="1"/>
              <a:t>Mất</a:t>
            </a:r>
            <a:r>
              <a:rPr dirty="0"/>
              <a:t> </a:t>
            </a:r>
            <a:r>
              <a:rPr dirty="0" err="1"/>
              <a:t>ngủ</a:t>
            </a:r>
            <a:endParaRPr dirty="0"/>
          </a:p>
          <a:p>
            <a:pPr marL="315468" indent="-315468" defTabSz="841247">
              <a:spcBef>
                <a:spcPts val="600"/>
              </a:spcBef>
              <a:buSzPct val="100000"/>
              <a:buChar char="•"/>
              <a:defRPr sz="2576" b="1"/>
            </a:pPr>
            <a:r>
              <a:rPr dirty="0" err="1"/>
              <a:t>Hội</a:t>
            </a:r>
            <a:r>
              <a:rPr dirty="0"/>
              <a:t> </a:t>
            </a:r>
            <a:r>
              <a:rPr dirty="0" err="1"/>
              <a:t>chứng</a:t>
            </a:r>
            <a:r>
              <a:rPr dirty="0"/>
              <a:t> </a:t>
            </a:r>
            <a:r>
              <a:rPr dirty="0" err="1"/>
              <a:t>ruột</a:t>
            </a:r>
            <a:r>
              <a:rPr dirty="0"/>
              <a:t> </a:t>
            </a:r>
            <a:r>
              <a:rPr dirty="0" err="1"/>
              <a:t>kích</a:t>
            </a:r>
            <a:r>
              <a:rPr dirty="0"/>
              <a:t> </a:t>
            </a:r>
            <a:r>
              <a:rPr dirty="0" err="1"/>
              <a:t>thích</a:t>
            </a:r>
            <a:endParaRPr dirty="0"/>
          </a:p>
          <a:p>
            <a:pPr marL="315468" indent="-315468" defTabSz="841247">
              <a:spcBef>
                <a:spcPts val="600"/>
              </a:spcBef>
              <a:buSzPct val="100000"/>
              <a:buChar char="•"/>
              <a:defRPr sz="2576" b="1"/>
            </a:pPr>
            <a:r>
              <a:rPr dirty="0" err="1"/>
              <a:t>Đau</a:t>
            </a:r>
            <a:r>
              <a:rPr dirty="0"/>
              <a:t> </a:t>
            </a:r>
            <a:r>
              <a:rPr dirty="0" err="1"/>
              <a:t>cơ</a:t>
            </a:r>
            <a:r>
              <a:rPr dirty="0"/>
              <a:t> </a:t>
            </a:r>
            <a:r>
              <a:rPr dirty="0" err="1"/>
              <a:t>xơ</a:t>
            </a:r>
            <a:r>
              <a:rPr dirty="0"/>
              <a:t> </a:t>
            </a:r>
            <a:r>
              <a:rPr dirty="0" err="1"/>
              <a:t>hóa</a:t>
            </a:r>
            <a:endParaRPr dirty="0"/>
          </a:p>
          <a:p>
            <a:pPr marL="315468" indent="-315468" defTabSz="841247">
              <a:spcBef>
                <a:spcPts val="600"/>
              </a:spcBef>
              <a:buSzPct val="100000"/>
              <a:buChar char="•"/>
              <a:defRPr sz="2576" b="1"/>
            </a:pPr>
            <a:r>
              <a:rPr dirty="0" err="1"/>
              <a:t>Giảm</a:t>
            </a:r>
            <a:r>
              <a:rPr dirty="0"/>
              <a:t> </a:t>
            </a:r>
            <a:r>
              <a:rPr dirty="0" smtClean="0"/>
              <a:t>libido</a:t>
            </a:r>
            <a:r>
              <a:rPr lang="en-US" dirty="0" smtClean="0"/>
              <a:t> </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Title 1"/>
          <p:cNvSpPr>
            <a:spLocks noGrp="1"/>
          </p:cNvSpPr>
          <p:nvPr>
            <p:ph type="title"/>
          </p:nvPr>
        </p:nvSpPr>
        <p:spPr>
          <a:prstGeom prst="rect">
            <a:avLst/>
          </a:prstGeom>
        </p:spPr>
        <p:txBody>
          <a:bodyPr/>
          <a:lstStyle/>
          <a:p>
            <a:r>
              <a:t>Khái quát thuật ngữ</a:t>
            </a:r>
          </a:p>
        </p:txBody>
      </p:sp>
      <p:sp>
        <p:nvSpPr>
          <p:cNvPr id="182" name="Content Placeholder 2"/>
          <p:cNvSpPr>
            <a:spLocks noGrp="1"/>
          </p:cNvSpPr>
          <p:nvPr>
            <p:ph type="body" idx="1"/>
          </p:nvPr>
        </p:nvSpPr>
        <p:spPr>
          <a:xfrm>
            <a:off x="457200" y="1257300"/>
            <a:ext cx="8229600" cy="4832350"/>
          </a:xfrm>
          <a:prstGeom prst="rect">
            <a:avLst/>
          </a:prstGeom>
        </p:spPr>
        <p:txBody>
          <a:bodyPr/>
          <a:lstStyle/>
          <a:p>
            <a:pPr>
              <a:defRPr>
                <a:solidFill>
                  <a:srgbClr val="800837"/>
                </a:solidFill>
              </a:defRPr>
            </a:pPr>
            <a:r>
              <a:t>Stress: </a:t>
            </a:r>
            <a:r>
              <a:rPr>
                <a:solidFill>
                  <a:srgbClr val="000000"/>
                </a:solidFill>
              </a:rPr>
              <a:t>một tình trạng hoặc một nguy cơ đe dọa đến sự mất cân bằng nội mô</a:t>
            </a:r>
          </a:p>
          <a:p>
            <a:pPr lvl="1"/>
            <a:r>
              <a:t>Các thay đổi sinh lý làm tăng sự tỉnh táo, độ tập trung và làm năng lượng cơ thể dồi dào</a:t>
            </a:r>
          </a:p>
          <a:p>
            <a:pPr lvl="1"/>
            <a:r>
              <a:t>Cầu có thể vượt quá khả năng của cung</a:t>
            </a:r>
          </a:p>
          <a:p>
            <a:pPr>
              <a:defRPr>
                <a:solidFill>
                  <a:srgbClr val="800837"/>
                </a:solidFill>
              </a:defRPr>
            </a:pPr>
            <a:r>
              <a:t>Đối phó (coping): </a:t>
            </a:r>
            <a:r>
              <a:rPr>
                <a:solidFill>
                  <a:srgbClr val="000000"/>
                </a:solidFill>
              </a:rPr>
              <a:t>khả năng kiểm soát, tư duy logic và giải quyết vấn đề  </a:t>
            </a:r>
          </a:p>
          <a:p>
            <a:pPr>
              <a:defRPr>
                <a:solidFill>
                  <a:srgbClr val="800837"/>
                </a:solidFill>
              </a:defRPr>
            </a:pPr>
            <a:r>
              <a:t>Khả năng thích ứng (resilience): </a:t>
            </a:r>
            <a:r>
              <a:rPr>
                <a:solidFill>
                  <a:srgbClr val="000000"/>
                </a:solidFill>
              </a:rPr>
              <a:t>khả năng bệnh nhân hồi phục nhanh chóng và khỏe lại bất chấp hoàn cảnh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p:cNvSpPr>
            <a:spLocks noGrp="1"/>
          </p:cNvSpPr>
          <p:nvPr>
            <p:ph type="title"/>
          </p:nvPr>
        </p:nvSpPr>
        <p:spPr>
          <a:xfrm>
            <a:off x="1253174" y="98424"/>
            <a:ext cx="8229601" cy="993776"/>
          </a:xfrm>
          <a:prstGeom prst="rect">
            <a:avLst/>
          </a:prstGeom>
        </p:spPr>
        <p:txBody>
          <a:bodyPr/>
          <a:lstStyle/>
          <a:p>
            <a:r>
              <a:t>Stress</a:t>
            </a:r>
          </a:p>
        </p:txBody>
      </p:sp>
      <p:sp>
        <p:nvSpPr>
          <p:cNvPr id="187" name="Content Placeholder 2"/>
          <p:cNvSpPr>
            <a:spLocks noGrp="1"/>
          </p:cNvSpPr>
          <p:nvPr>
            <p:ph type="body" idx="1"/>
          </p:nvPr>
        </p:nvSpPr>
        <p:spPr>
          <a:xfrm>
            <a:off x="457200" y="1268412"/>
            <a:ext cx="8229600" cy="5329239"/>
          </a:xfrm>
          <a:prstGeom prst="rect">
            <a:avLst/>
          </a:prstGeom>
        </p:spPr>
        <p:txBody>
          <a:bodyPr/>
          <a:lstStyle/>
          <a:p>
            <a:pPr>
              <a:defRPr>
                <a:solidFill>
                  <a:srgbClr val="800837"/>
                </a:solidFill>
              </a:defRPr>
            </a:pPr>
            <a:r>
              <a:t>Eustress</a:t>
            </a:r>
          </a:p>
          <a:p>
            <a:pPr lvl="1"/>
            <a:r>
              <a:t>Stress có thể  xử lí được, cần thiết cho phát triển và làm tăng khả năng cạnh tranh của bản thân</a:t>
            </a:r>
          </a:p>
          <a:p>
            <a:pPr>
              <a:defRPr>
                <a:solidFill>
                  <a:srgbClr val="800837"/>
                </a:solidFill>
              </a:defRPr>
            </a:pPr>
            <a:r>
              <a:t>Distress</a:t>
            </a:r>
          </a:p>
          <a:p>
            <a:pPr lvl="1"/>
            <a:r>
              <a:t>Stress kéo dài và không kiểm soát được, có thể gây suy kiệt </a:t>
            </a:r>
          </a:p>
          <a:p>
            <a:pPr>
              <a:defRPr>
                <a:solidFill>
                  <a:srgbClr val="800837"/>
                </a:solidFill>
              </a:defRPr>
            </a:pPr>
            <a:r>
              <a:t>Stress cấp tính</a:t>
            </a:r>
          </a:p>
          <a:p>
            <a:pPr lvl="1"/>
            <a:r>
              <a:t>Phản ứng nhất thời đối với một mối đe dọa hoặc thử thách </a:t>
            </a:r>
          </a:p>
          <a:p>
            <a:pPr>
              <a:defRPr>
                <a:solidFill>
                  <a:srgbClr val="800837"/>
                </a:solidFill>
              </a:defRPr>
            </a:pPr>
            <a:r>
              <a:t>Stress mãn tính </a:t>
            </a:r>
          </a:p>
          <a:p>
            <a:pPr lvl="1"/>
            <a:r>
              <a:t>Stress trong một thời gian dài, không thuyên giảm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itle 1"/>
          <p:cNvSpPr>
            <a:spLocks noGrp="1"/>
          </p:cNvSpPr>
          <p:nvPr>
            <p:ph type="title"/>
          </p:nvPr>
        </p:nvSpPr>
        <p:spPr>
          <a:prstGeom prst="rect">
            <a:avLst/>
          </a:prstGeom>
        </p:spPr>
        <p:txBody>
          <a:bodyPr/>
          <a:lstStyle/>
          <a:p>
            <a:r>
              <a:t>Nguyên nhân stress</a:t>
            </a:r>
          </a:p>
        </p:txBody>
      </p:sp>
      <p:sp>
        <p:nvSpPr>
          <p:cNvPr id="192" name="Content Placeholder 2"/>
          <p:cNvSpPr>
            <a:spLocks noGrp="1"/>
          </p:cNvSpPr>
          <p:nvPr>
            <p:ph type="body" idx="1"/>
          </p:nvPr>
        </p:nvSpPr>
        <p:spPr>
          <a:xfrm>
            <a:off x="963612" y="1600200"/>
            <a:ext cx="7216776" cy="4525963"/>
          </a:xfrm>
          <a:prstGeom prst="rect">
            <a:avLst/>
          </a:prstGeom>
        </p:spPr>
        <p:txBody>
          <a:bodyPr/>
          <a:lstStyle/>
          <a:p>
            <a:pPr>
              <a:lnSpc>
                <a:spcPts val="3900"/>
              </a:lnSpc>
              <a:spcBef>
                <a:spcPts val="1800"/>
              </a:spcBef>
            </a:pPr>
            <a:r>
              <a:t>Nguyên nhân khách quan</a:t>
            </a:r>
          </a:p>
          <a:p>
            <a:pPr marL="742950" lvl="1" indent="-285750">
              <a:lnSpc>
                <a:spcPts val="3900"/>
              </a:lnSpc>
              <a:spcBef>
                <a:spcPts val="1800"/>
              </a:spcBef>
              <a:defRPr sz="2400"/>
            </a:pPr>
            <a:r>
              <a:t>Gia đình, công việc, kinh tế, trường lớp, biến cố cuộc đời, những sự kiện không lường trước được, v.v.</a:t>
            </a:r>
          </a:p>
          <a:p>
            <a:pPr>
              <a:lnSpc>
                <a:spcPts val="3900"/>
              </a:lnSpc>
              <a:spcBef>
                <a:spcPts val="1800"/>
              </a:spcBef>
            </a:pPr>
            <a:r>
              <a:t>Nguyên nhân nội tại</a:t>
            </a:r>
          </a:p>
          <a:p>
            <a:pPr marL="742950" lvl="1" indent="-285750">
              <a:lnSpc>
                <a:spcPts val="3900"/>
              </a:lnSpc>
              <a:spcBef>
                <a:spcPts val="1800"/>
              </a:spcBef>
              <a:defRPr sz="2400"/>
            </a:pPr>
            <a:r>
              <a:t>Lo âu, bất an, sợ hãi, thái độ, những mong đợi không thực tế, v.v.</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Title 1"/>
          <p:cNvSpPr>
            <a:spLocks noGrp="1"/>
          </p:cNvSpPr>
          <p:nvPr>
            <p:ph type="title"/>
          </p:nvPr>
        </p:nvSpPr>
        <p:spPr>
          <a:xfrm>
            <a:off x="714375" y="149225"/>
            <a:ext cx="7715251" cy="866776"/>
          </a:xfrm>
          <a:prstGeom prst="rect">
            <a:avLst/>
          </a:prstGeom>
        </p:spPr>
        <p:txBody>
          <a:bodyPr/>
          <a:lstStyle>
            <a:lvl1pPr defTabSz="758951">
              <a:defRPr sz="3320"/>
            </a:lvl1pPr>
          </a:lstStyle>
          <a:p>
            <a:r>
              <a:t>Các nguồn gây stress trên thực tế lâm sàng</a:t>
            </a:r>
          </a:p>
        </p:txBody>
      </p:sp>
      <p:sp>
        <p:nvSpPr>
          <p:cNvPr id="197" name="Text Placeholder 3"/>
          <p:cNvSpPr>
            <a:spLocks noGrp="1"/>
          </p:cNvSpPr>
          <p:nvPr>
            <p:ph type="body" sz="quarter" idx="1"/>
          </p:nvPr>
        </p:nvSpPr>
        <p:spPr>
          <a:xfrm>
            <a:off x="685800" y="1523999"/>
            <a:ext cx="3733800" cy="639764"/>
          </a:xfrm>
          <a:prstGeom prst="rect">
            <a:avLst/>
          </a:prstGeom>
        </p:spPr>
        <p:txBody>
          <a:bodyPr/>
          <a:lstStyle/>
          <a:p>
            <a:pPr algn="ctr">
              <a:spcBef>
                <a:spcPts val="700"/>
              </a:spcBef>
              <a:defRPr sz="3200" b="0"/>
            </a:pPr>
            <a:r>
              <a:t>Đối với </a:t>
            </a:r>
            <a:r>
              <a:rPr b="1">
                <a:solidFill>
                  <a:srgbClr val="800837"/>
                </a:solidFill>
              </a:rPr>
              <a:t>bệnh nhân</a:t>
            </a:r>
          </a:p>
        </p:txBody>
      </p:sp>
      <p:sp>
        <p:nvSpPr>
          <p:cNvPr id="198" name="Content Placeholder 2"/>
          <p:cNvSpPr/>
          <p:nvPr/>
        </p:nvSpPr>
        <p:spPr>
          <a:xfrm>
            <a:off x="796925" y="2174875"/>
            <a:ext cx="3265488" cy="3951288"/>
          </a:xfrm>
          <a:prstGeom prst="rect">
            <a:avLst/>
          </a:prstGeom>
          <a:ln w="12700">
            <a:miter lim="400000"/>
          </a:ln>
          <a:extLst>
            <a:ext uri="{C572A759-6A51-4108-AA02-DFA0A04FC94B}">
              <ma14:wrappingTextBoxFlag xmlns:ma14="http://schemas.microsoft.com/office/mac/drawingml/2011/main" val="1"/>
            </a:ext>
          </a:extLst>
        </p:spPr>
        <p:txBody>
          <a:bodyPr lIns="44450" tIns="44450" rIns="44450" bIns="44450">
            <a:normAutofit/>
          </a:bodyPr>
          <a:lstStyle/>
          <a:p>
            <a:pPr marL="342900" indent="-342900">
              <a:spcBef>
                <a:spcPts val="500"/>
              </a:spcBef>
              <a:buSzPct val="100000"/>
              <a:buChar char="•"/>
              <a:defRPr sz="2400" b="1"/>
            </a:pPr>
            <a:r>
              <a:t>Bất an</a:t>
            </a:r>
          </a:p>
          <a:p>
            <a:pPr marL="342900" indent="-342900">
              <a:spcBef>
                <a:spcPts val="500"/>
              </a:spcBef>
              <a:buSzPct val="100000"/>
              <a:buChar char="•"/>
              <a:defRPr sz="2400" b="1"/>
            </a:pPr>
            <a:r>
              <a:t>Sợ hãi</a:t>
            </a:r>
          </a:p>
          <a:p>
            <a:pPr marL="342900" indent="-342900">
              <a:spcBef>
                <a:spcPts val="500"/>
              </a:spcBef>
              <a:buSzPct val="100000"/>
              <a:buChar char="•"/>
              <a:defRPr sz="2400" b="1"/>
            </a:pPr>
            <a:r>
              <a:t>Đau </a:t>
            </a:r>
          </a:p>
          <a:p>
            <a:pPr marL="342900" indent="-342900">
              <a:spcBef>
                <a:spcPts val="500"/>
              </a:spcBef>
              <a:buSzPct val="100000"/>
              <a:buChar char="•"/>
              <a:defRPr sz="2400" b="1"/>
            </a:pPr>
            <a:r>
              <a:t>Viện phí </a:t>
            </a:r>
          </a:p>
          <a:p>
            <a:pPr marL="342900" indent="-342900">
              <a:spcBef>
                <a:spcPts val="500"/>
              </a:spcBef>
              <a:buSzPct val="100000"/>
              <a:buChar char="•"/>
              <a:defRPr sz="2400" b="1"/>
            </a:pPr>
            <a:r>
              <a:t>Thiếu kiến thức</a:t>
            </a:r>
          </a:p>
          <a:p>
            <a:pPr marL="342900" indent="-342900">
              <a:spcBef>
                <a:spcPts val="500"/>
              </a:spcBef>
              <a:buSzPct val="100000"/>
              <a:buChar char="•"/>
              <a:defRPr sz="2400" b="1"/>
            </a:pPr>
            <a:r>
              <a:t>Sợ bị hại</a:t>
            </a:r>
          </a:p>
          <a:p>
            <a:pPr marL="342900" indent="-342900">
              <a:spcBef>
                <a:spcPts val="500"/>
              </a:spcBef>
              <a:buSzPct val="100000"/>
              <a:buChar char="•"/>
              <a:defRPr sz="2400" b="1"/>
            </a:pPr>
            <a:r>
              <a:t>Các nguồn không rõ khác</a:t>
            </a:r>
          </a:p>
        </p:txBody>
      </p:sp>
      <p:sp>
        <p:nvSpPr>
          <p:cNvPr id="199" name="Text Placeholder 4"/>
          <p:cNvSpPr>
            <a:spLocks noGrp="1"/>
          </p:cNvSpPr>
          <p:nvPr>
            <p:ph type="body" idx="13"/>
          </p:nvPr>
        </p:nvSpPr>
        <p:spPr>
          <a:xfrm>
            <a:off x="4359273" y="1535112"/>
            <a:ext cx="4022726" cy="639763"/>
          </a:xfrm>
          <a:prstGeom prst="rect">
            <a:avLst/>
          </a:prstGeom>
          <a:extLst>
            <a:ext uri="{C572A759-6A51-4108-AA02-DFA0A04FC94B}">
              <ma14:wrappingTextBoxFlag xmlns:ma14="http://schemas.microsoft.com/office/mac/drawingml/2011/main" val="1"/>
            </a:ext>
          </a:extLst>
        </p:spPr>
        <p:txBody>
          <a:bodyPr/>
          <a:lstStyle/>
          <a:p>
            <a:pPr marL="0" indent="0" algn="ctr">
              <a:spcBef>
                <a:spcPts val="700"/>
              </a:spcBef>
              <a:buSzTx/>
              <a:buNone/>
              <a:defRPr sz="3200" b="0"/>
            </a:pPr>
            <a:r>
              <a:t>Đối với </a:t>
            </a:r>
            <a:r>
              <a:rPr b="1">
                <a:solidFill>
                  <a:srgbClr val="800837"/>
                </a:solidFill>
              </a:rPr>
              <a:t>điều dưỡng</a:t>
            </a:r>
          </a:p>
        </p:txBody>
      </p:sp>
      <p:sp>
        <p:nvSpPr>
          <p:cNvPr id="200" name="Content Placeholder 5"/>
          <p:cNvSpPr/>
          <p:nvPr/>
        </p:nvSpPr>
        <p:spPr>
          <a:xfrm>
            <a:off x="4699000" y="2174875"/>
            <a:ext cx="3387725" cy="3835400"/>
          </a:xfrm>
          <a:prstGeom prst="rect">
            <a:avLst/>
          </a:prstGeom>
          <a:ln w="12700">
            <a:miter lim="400000"/>
          </a:ln>
          <a:extLst>
            <a:ext uri="{C572A759-6A51-4108-AA02-DFA0A04FC94B}">
              <ma14:wrappingTextBoxFlag xmlns:ma14="http://schemas.microsoft.com/office/mac/drawingml/2011/main" val="1"/>
            </a:ext>
          </a:extLst>
        </p:spPr>
        <p:txBody>
          <a:bodyPr lIns="44450" tIns="44450" rIns="44450" bIns="44450">
            <a:normAutofit/>
          </a:bodyPr>
          <a:lstStyle/>
          <a:p>
            <a:pPr marL="342900" indent="-342900">
              <a:spcBef>
                <a:spcPts val="500"/>
              </a:spcBef>
              <a:buSzPct val="100000"/>
              <a:buChar char="•"/>
              <a:defRPr sz="2400" b="1"/>
            </a:pPr>
            <a:r>
              <a:t>Tiên lượng bệnh xấu</a:t>
            </a:r>
          </a:p>
          <a:p>
            <a:pPr marL="342900" indent="-342900">
              <a:spcBef>
                <a:spcPts val="500"/>
              </a:spcBef>
              <a:buSzPct val="100000"/>
              <a:buChar char="•"/>
              <a:defRPr sz="2400" b="1"/>
            </a:pPr>
            <a:r>
              <a:t>Sợ sai phạm</a:t>
            </a:r>
          </a:p>
          <a:p>
            <a:pPr marL="342900" indent="-342900">
              <a:spcBef>
                <a:spcPts val="500"/>
              </a:spcBef>
              <a:buSzPct val="100000"/>
              <a:buChar char="•"/>
              <a:defRPr sz="2400" b="1"/>
            </a:pPr>
            <a:r>
              <a:t>Tình huống không thường gặp</a:t>
            </a:r>
          </a:p>
          <a:p>
            <a:pPr marL="342900" indent="-342900">
              <a:spcBef>
                <a:spcPts val="500"/>
              </a:spcBef>
              <a:buSzPct val="100000"/>
              <a:buChar char="•"/>
              <a:defRPr sz="2400" b="1"/>
            </a:pPr>
            <a:r>
              <a:t>Quá tải công việc</a:t>
            </a:r>
          </a:p>
          <a:p>
            <a:pPr marL="342900" indent="-342900">
              <a:spcBef>
                <a:spcPts val="500"/>
              </a:spcBef>
              <a:buSzPct val="100000"/>
              <a:buChar char="•"/>
              <a:defRPr sz="2400" b="1"/>
            </a:pPr>
            <a:r>
              <a:t>Không đủ nguồn lực</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itle 1"/>
          <p:cNvSpPr>
            <a:spLocks noGrp="1"/>
          </p:cNvSpPr>
          <p:nvPr>
            <p:ph type="title"/>
          </p:nvPr>
        </p:nvSpPr>
        <p:spPr>
          <a:prstGeom prst="rect">
            <a:avLst/>
          </a:prstGeom>
        </p:spPr>
        <p:txBody>
          <a:bodyPr/>
          <a:lstStyle/>
          <a:p>
            <a:pPr defTabSz="859536">
              <a:defRPr sz="3384"/>
            </a:pPr>
            <a:r>
              <a:t>Các giai đoạn đáp ứng với stress </a:t>
            </a:r>
            <a:br/>
            <a:r>
              <a:rPr sz="1692"/>
              <a:t>“</a:t>
            </a:r>
            <a:r>
              <a:rPr sz="1692" b="0"/>
              <a:t>Hội chứng Thích ứng Toàn thể “ của Hans Selye (1907-1982)</a:t>
            </a:r>
          </a:p>
        </p:txBody>
      </p:sp>
      <p:sp>
        <p:nvSpPr>
          <p:cNvPr id="205" name="Content Placeholder 2"/>
          <p:cNvSpPr>
            <a:spLocks noGrp="1"/>
          </p:cNvSpPr>
          <p:nvPr>
            <p:ph type="body" idx="1"/>
          </p:nvPr>
        </p:nvSpPr>
        <p:spPr>
          <a:prstGeom prst="rect">
            <a:avLst/>
          </a:prstGeom>
        </p:spPr>
        <p:txBody>
          <a:bodyPr/>
          <a:lstStyle/>
          <a:p>
            <a:pPr>
              <a:defRPr>
                <a:solidFill>
                  <a:srgbClr val="800837"/>
                </a:solidFill>
              </a:defRPr>
            </a:pPr>
            <a:r>
              <a:rPr dirty="0" err="1"/>
              <a:t>Báo</a:t>
            </a:r>
            <a:r>
              <a:rPr dirty="0"/>
              <a:t> </a:t>
            </a:r>
            <a:r>
              <a:rPr dirty="0" err="1"/>
              <a:t>động</a:t>
            </a:r>
            <a:r>
              <a:rPr dirty="0"/>
              <a:t> (Alarm)</a:t>
            </a:r>
            <a:r>
              <a:rPr dirty="0">
                <a:solidFill>
                  <a:srgbClr val="000000"/>
                </a:solidFill>
              </a:rPr>
              <a:t>—</a:t>
            </a:r>
            <a:r>
              <a:rPr dirty="0" err="1">
                <a:solidFill>
                  <a:srgbClr val="000000"/>
                </a:solidFill>
              </a:rPr>
              <a:t>khi</a:t>
            </a:r>
            <a:r>
              <a:rPr dirty="0">
                <a:solidFill>
                  <a:srgbClr val="000000"/>
                </a:solidFill>
              </a:rPr>
              <a:t> </a:t>
            </a:r>
            <a:r>
              <a:rPr dirty="0" err="1">
                <a:solidFill>
                  <a:srgbClr val="000000"/>
                </a:solidFill>
              </a:rPr>
              <a:t>một</a:t>
            </a:r>
            <a:r>
              <a:rPr dirty="0">
                <a:solidFill>
                  <a:srgbClr val="000000"/>
                </a:solidFill>
              </a:rPr>
              <a:t> </a:t>
            </a:r>
            <a:r>
              <a:rPr dirty="0" err="1">
                <a:solidFill>
                  <a:srgbClr val="000000"/>
                </a:solidFill>
              </a:rPr>
              <a:t>người</a:t>
            </a:r>
            <a:r>
              <a:rPr dirty="0">
                <a:solidFill>
                  <a:srgbClr val="000000"/>
                </a:solidFill>
              </a:rPr>
              <a:t> </a:t>
            </a:r>
            <a:r>
              <a:rPr dirty="0" err="1">
                <a:solidFill>
                  <a:srgbClr val="000000"/>
                </a:solidFill>
              </a:rPr>
              <a:t>cảm</a:t>
            </a:r>
            <a:r>
              <a:rPr dirty="0">
                <a:solidFill>
                  <a:srgbClr val="000000"/>
                </a:solidFill>
              </a:rPr>
              <a:t> </a:t>
            </a:r>
            <a:r>
              <a:rPr dirty="0" err="1">
                <a:solidFill>
                  <a:srgbClr val="000000"/>
                </a:solidFill>
              </a:rPr>
              <a:t>thấy</a:t>
            </a:r>
            <a:r>
              <a:rPr dirty="0">
                <a:solidFill>
                  <a:srgbClr val="000000"/>
                </a:solidFill>
              </a:rPr>
              <a:t> </a:t>
            </a:r>
            <a:r>
              <a:rPr dirty="0" err="1">
                <a:solidFill>
                  <a:srgbClr val="000000"/>
                </a:solidFill>
              </a:rPr>
              <a:t>bị</a:t>
            </a:r>
            <a:r>
              <a:rPr dirty="0">
                <a:solidFill>
                  <a:srgbClr val="000000"/>
                </a:solidFill>
              </a:rPr>
              <a:t> </a:t>
            </a:r>
            <a:r>
              <a:rPr dirty="0" err="1">
                <a:solidFill>
                  <a:srgbClr val="000000"/>
                </a:solidFill>
              </a:rPr>
              <a:t>đe</a:t>
            </a:r>
            <a:r>
              <a:rPr dirty="0">
                <a:solidFill>
                  <a:srgbClr val="000000"/>
                </a:solidFill>
              </a:rPr>
              <a:t> </a:t>
            </a:r>
            <a:r>
              <a:rPr dirty="0" err="1">
                <a:solidFill>
                  <a:srgbClr val="000000"/>
                </a:solidFill>
              </a:rPr>
              <a:t>dọa</a:t>
            </a:r>
            <a:endParaRPr dirty="0">
              <a:solidFill>
                <a:srgbClr val="000000"/>
              </a:solidFill>
            </a:endParaRPr>
          </a:p>
          <a:p>
            <a:pPr lvl="1"/>
            <a:r>
              <a:rPr dirty="0" err="1"/>
              <a:t>Kích</a:t>
            </a:r>
            <a:r>
              <a:rPr dirty="0"/>
              <a:t> </a:t>
            </a:r>
            <a:r>
              <a:rPr dirty="0" err="1"/>
              <a:t>hoạt</a:t>
            </a:r>
            <a:r>
              <a:rPr dirty="0"/>
              <a:t> </a:t>
            </a:r>
            <a:r>
              <a:rPr dirty="0" err="1"/>
              <a:t>phản</a:t>
            </a:r>
            <a:r>
              <a:rPr dirty="0"/>
              <a:t> </a:t>
            </a:r>
            <a:r>
              <a:rPr dirty="0" err="1"/>
              <a:t>xạ</a:t>
            </a:r>
            <a:r>
              <a:rPr dirty="0"/>
              <a:t> “</a:t>
            </a:r>
            <a:r>
              <a:rPr dirty="0" err="1"/>
              <a:t>đánh</a:t>
            </a:r>
            <a:r>
              <a:rPr dirty="0"/>
              <a:t> hay </a:t>
            </a:r>
            <a:r>
              <a:rPr dirty="0" err="1"/>
              <a:t>chạy</a:t>
            </a:r>
            <a:r>
              <a:rPr dirty="0"/>
              <a:t>”</a:t>
            </a:r>
          </a:p>
          <a:p>
            <a:pPr>
              <a:defRPr>
                <a:solidFill>
                  <a:srgbClr val="800837"/>
                </a:solidFill>
              </a:defRPr>
            </a:pPr>
            <a:r>
              <a:rPr dirty="0" err="1"/>
              <a:t>Chống</a:t>
            </a:r>
            <a:r>
              <a:rPr dirty="0"/>
              <a:t> </a:t>
            </a:r>
            <a:r>
              <a:rPr lang="en-US" dirty="0" err="1" smtClean="0"/>
              <a:t>trả</a:t>
            </a:r>
            <a:r>
              <a:rPr lang="en-US" dirty="0" smtClean="0"/>
              <a:t> </a:t>
            </a:r>
            <a:r>
              <a:rPr dirty="0" smtClean="0"/>
              <a:t>(</a:t>
            </a:r>
            <a:r>
              <a:rPr dirty="0"/>
              <a:t>Resistance)</a:t>
            </a:r>
            <a:r>
              <a:rPr dirty="0">
                <a:solidFill>
                  <a:srgbClr val="000000"/>
                </a:solidFill>
              </a:rPr>
              <a:t>—</a:t>
            </a:r>
            <a:r>
              <a:rPr dirty="0" err="1">
                <a:solidFill>
                  <a:srgbClr val="000000"/>
                </a:solidFill>
              </a:rPr>
              <a:t>huy</a:t>
            </a:r>
            <a:r>
              <a:rPr dirty="0">
                <a:solidFill>
                  <a:srgbClr val="000000"/>
                </a:solidFill>
              </a:rPr>
              <a:t> </a:t>
            </a:r>
            <a:r>
              <a:rPr dirty="0" err="1">
                <a:solidFill>
                  <a:srgbClr val="000000"/>
                </a:solidFill>
              </a:rPr>
              <a:t>động</a:t>
            </a:r>
            <a:r>
              <a:rPr dirty="0">
                <a:solidFill>
                  <a:srgbClr val="000000"/>
                </a:solidFill>
              </a:rPr>
              <a:t> </a:t>
            </a:r>
            <a:r>
              <a:rPr dirty="0" err="1">
                <a:solidFill>
                  <a:srgbClr val="000000"/>
                </a:solidFill>
              </a:rPr>
              <a:t>nguồn</a:t>
            </a:r>
            <a:r>
              <a:rPr dirty="0">
                <a:solidFill>
                  <a:srgbClr val="000000"/>
                </a:solidFill>
              </a:rPr>
              <a:t> </a:t>
            </a:r>
            <a:r>
              <a:rPr dirty="0" err="1">
                <a:solidFill>
                  <a:srgbClr val="000000"/>
                </a:solidFill>
              </a:rPr>
              <a:t>lực</a:t>
            </a:r>
            <a:r>
              <a:rPr dirty="0">
                <a:solidFill>
                  <a:srgbClr val="000000"/>
                </a:solidFill>
              </a:rPr>
              <a:t> </a:t>
            </a:r>
            <a:r>
              <a:rPr dirty="0" err="1">
                <a:solidFill>
                  <a:srgbClr val="000000"/>
                </a:solidFill>
              </a:rPr>
              <a:t>để</a:t>
            </a:r>
            <a:r>
              <a:rPr dirty="0">
                <a:solidFill>
                  <a:srgbClr val="000000"/>
                </a:solidFill>
              </a:rPr>
              <a:t> </a:t>
            </a:r>
            <a:r>
              <a:rPr dirty="0" err="1">
                <a:solidFill>
                  <a:srgbClr val="000000"/>
                </a:solidFill>
              </a:rPr>
              <a:t>giải</a:t>
            </a:r>
            <a:r>
              <a:rPr dirty="0">
                <a:solidFill>
                  <a:srgbClr val="000000"/>
                </a:solidFill>
              </a:rPr>
              <a:t> </a:t>
            </a:r>
            <a:r>
              <a:rPr dirty="0" err="1">
                <a:solidFill>
                  <a:srgbClr val="000000"/>
                </a:solidFill>
              </a:rPr>
              <a:t>quyết</a:t>
            </a:r>
            <a:r>
              <a:rPr dirty="0">
                <a:solidFill>
                  <a:srgbClr val="000000"/>
                </a:solidFill>
              </a:rPr>
              <a:t> </a:t>
            </a:r>
            <a:r>
              <a:rPr dirty="0" err="1">
                <a:solidFill>
                  <a:srgbClr val="000000"/>
                </a:solidFill>
              </a:rPr>
              <a:t>vấn</a:t>
            </a:r>
            <a:r>
              <a:rPr dirty="0">
                <a:solidFill>
                  <a:srgbClr val="000000"/>
                </a:solidFill>
              </a:rPr>
              <a:t> </a:t>
            </a:r>
            <a:r>
              <a:rPr dirty="0" err="1">
                <a:solidFill>
                  <a:srgbClr val="000000"/>
                </a:solidFill>
              </a:rPr>
              <a:t>đề</a:t>
            </a:r>
            <a:endParaRPr dirty="0">
              <a:solidFill>
                <a:srgbClr val="000000"/>
              </a:solidFill>
            </a:endParaRPr>
          </a:p>
          <a:p>
            <a:pPr lvl="1"/>
            <a:r>
              <a:rPr dirty="0"/>
              <a:t>Stress </a:t>
            </a:r>
            <a:r>
              <a:rPr dirty="0" err="1"/>
              <a:t>kéo</a:t>
            </a:r>
            <a:r>
              <a:rPr dirty="0"/>
              <a:t> </a:t>
            </a:r>
            <a:r>
              <a:rPr dirty="0" err="1"/>
              <a:t>dài</a:t>
            </a:r>
            <a:r>
              <a:rPr dirty="0"/>
              <a:t> </a:t>
            </a:r>
            <a:r>
              <a:rPr dirty="0" err="1"/>
              <a:t>dẫn</a:t>
            </a:r>
            <a:r>
              <a:rPr dirty="0"/>
              <a:t> </a:t>
            </a:r>
            <a:r>
              <a:rPr dirty="0" err="1"/>
              <a:t>đến</a:t>
            </a:r>
            <a:r>
              <a:rPr dirty="0"/>
              <a:t> </a:t>
            </a:r>
            <a:r>
              <a:rPr dirty="0" err="1"/>
              <a:t>thích</a:t>
            </a:r>
            <a:r>
              <a:rPr dirty="0"/>
              <a:t> </a:t>
            </a:r>
            <a:r>
              <a:rPr dirty="0" err="1"/>
              <a:t>ứng</a:t>
            </a:r>
            <a:endParaRPr dirty="0"/>
          </a:p>
          <a:p>
            <a:pPr>
              <a:defRPr>
                <a:solidFill>
                  <a:srgbClr val="800837"/>
                </a:solidFill>
              </a:defRPr>
            </a:pPr>
            <a:r>
              <a:rPr dirty="0" err="1"/>
              <a:t>Kiệt</a:t>
            </a:r>
            <a:r>
              <a:rPr dirty="0"/>
              <a:t> </a:t>
            </a:r>
            <a:r>
              <a:rPr dirty="0" err="1"/>
              <a:t>quệ</a:t>
            </a:r>
            <a:r>
              <a:rPr dirty="0"/>
              <a:t> (Exhaustion)</a:t>
            </a:r>
          </a:p>
          <a:p>
            <a:pPr lvl="1"/>
            <a:r>
              <a:rPr dirty="0" err="1"/>
              <a:t>Thích</a:t>
            </a:r>
            <a:r>
              <a:rPr dirty="0"/>
              <a:t> </a:t>
            </a:r>
            <a:r>
              <a:rPr dirty="0" err="1"/>
              <a:t>ứng</a:t>
            </a:r>
            <a:r>
              <a:rPr dirty="0"/>
              <a:t> </a:t>
            </a:r>
            <a:r>
              <a:rPr dirty="0" err="1"/>
              <a:t>thất</a:t>
            </a:r>
            <a:r>
              <a:rPr dirty="0"/>
              <a:t> </a:t>
            </a:r>
            <a:r>
              <a:rPr dirty="0" err="1"/>
              <a:t>bại</a:t>
            </a:r>
            <a:r>
              <a:rPr dirty="0"/>
              <a:t> </a:t>
            </a:r>
            <a:r>
              <a:rPr dirty="0" err="1"/>
              <a:t>và</a:t>
            </a:r>
            <a:r>
              <a:rPr dirty="0"/>
              <a:t> </a:t>
            </a:r>
            <a:r>
              <a:rPr dirty="0" err="1"/>
              <a:t>suy</a:t>
            </a:r>
            <a:r>
              <a:rPr dirty="0"/>
              <a:t> </a:t>
            </a:r>
            <a:r>
              <a:rPr dirty="0" err="1"/>
              <a:t>giảm</a:t>
            </a:r>
            <a:r>
              <a:rPr dirty="0"/>
              <a:t> </a:t>
            </a:r>
            <a:r>
              <a:rPr dirty="0" err="1"/>
              <a:t>chức</a:t>
            </a:r>
            <a:r>
              <a:rPr dirty="0"/>
              <a:t> </a:t>
            </a:r>
            <a:r>
              <a:rPr dirty="0" err="1"/>
              <a:t>năng</a:t>
            </a:r>
            <a:r>
              <a:rPr dirty="0"/>
              <a:t> </a:t>
            </a:r>
            <a:r>
              <a:rPr dirty="0" err="1"/>
              <a:t>của</a:t>
            </a:r>
            <a:r>
              <a:rPr dirty="0"/>
              <a:t> </a:t>
            </a:r>
            <a:r>
              <a:rPr dirty="0" err="1"/>
              <a:t>cơ</a:t>
            </a:r>
            <a:r>
              <a:rPr dirty="0"/>
              <a:t> </a:t>
            </a:r>
            <a:r>
              <a:rPr dirty="0" err="1"/>
              <a:t>thể</a:t>
            </a:r>
            <a:endParaRPr dirty="0"/>
          </a:p>
        </p:txBody>
      </p:sp>
    </p:spTree>
  </p:cSld>
  <p:clrMapOvr>
    <a:masterClrMapping/>
  </p:clrMapOvr>
  <p:transition spd="med"/>
</p:sld>
</file>

<file path=ppt/theme/theme1.xml><?xml version="1.0" encoding="utf-8"?>
<a:theme xmlns:a="http://schemas.openxmlformats.org/drawingml/2006/main" name="COA Decision Brief Final">
  <a:themeElements>
    <a:clrScheme name="COA Decision Brief Final">
      <a:dk1>
        <a:srgbClr val="000000"/>
      </a:dk1>
      <a:lt1>
        <a:srgbClr val="FFFFFF"/>
      </a:lt1>
      <a:dk2>
        <a:srgbClr val="A7A7A7"/>
      </a:dk2>
      <a:lt2>
        <a:srgbClr val="535353"/>
      </a:lt2>
      <a:accent1>
        <a:srgbClr val="3333CC"/>
      </a:accent1>
      <a:accent2>
        <a:srgbClr val="D6D6F4"/>
      </a:accent2>
      <a:accent3>
        <a:srgbClr val="8F8F8F"/>
      </a:accent3>
      <a:accent4>
        <a:srgbClr val="707070"/>
      </a:accent4>
      <a:accent5>
        <a:srgbClr val="AAE2CA"/>
      </a:accent5>
      <a:accent6>
        <a:srgbClr val="2D2DB9"/>
      </a:accent6>
      <a:hlink>
        <a:srgbClr val="0000FF"/>
      </a:hlink>
      <a:folHlink>
        <a:srgbClr val="FF00FF"/>
      </a:folHlink>
    </a:clrScheme>
    <a:fontScheme name="COA Decision Brief Final">
      <a:majorFont>
        <a:latin typeface="Times"/>
        <a:ea typeface="Times"/>
        <a:cs typeface="Times"/>
      </a:majorFont>
      <a:minorFont>
        <a:latin typeface="Times"/>
        <a:ea typeface="Times"/>
        <a:cs typeface="Times"/>
      </a:minorFont>
    </a:fontScheme>
    <a:fmtScheme name="COA Decision Brief Fin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OA Decision Brief Final">
  <a:themeElements>
    <a:clrScheme name="COA Decision Brief Final">
      <a:dk1>
        <a:srgbClr val="000000"/>
      </a:dk1>
      <a:lt1>
        <a:srgbClr val="FFFFFF"/>
      </a:lt1>
      <a:dk2>
        <a:srgbClr val="A7A7A7"/>
      </a:dk2>
      <a:lt2>
        <a:srgbClr val="535353"/>
      </a:lt2>
      <a:accent1>
        <a:srgbClr val="3333CC"/>
      </a:accent1>
      <a:accent2>
        <a:srgbClr val="D6D6F4"/>
      </a:accent2>
      <a:accent3>
        <a:srgbClr val="8F8F8F"/>
      </a:accent3>
      <a:accent4>
        <a:srgbClr val="707070"/>
      </a:accent4>
      <a:accent5>
        <a:srgbClr val="AAE2CA"/>
      </a:accent5>
      <a:accent6>
        <a:srgbClr val="2D2DB9"/>
      </a:accent6>
      <a:hlink>
        <a:srgbClr val="0000FF"/>
      </a:hlink>
      <a:folHlink>
        <a:srgbClr val="FF00FF"/>
      </a:folHlink>
    </a:clrScheme>
    <a:fontScheme name="COA Decision Brief Final">
      <a:majorFont>
        <a:latin typeface="Times"/>
        <a:ea typeface="Times"/>
        <a:cs typeface="Times"/>
      </a:majorFont>
      <a:minorFont>
        <a:latin typeface="Times"/>
        <a:ea typeface="Times"/>
        <a:cs typeface="Times"/>
      </a:minorFont>
    </a:fontScheme>
    <a:fmtScheme name="COA Decision Brief Fin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5546</Words>
  <Application>Microsoft Macintosh PowerPoint</Application>
  <PresentationFormat>On-screen Show (4:3)</PresentationFormat>
  <Paragraphs>318</Paragraphs>
  <Slides>34</Slides>
  <Notes>32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34</vt:i4>
      </vt:variant>
    </vt:vector>
  </HeadingPairs>
  <TitlesOfParts>
    <vt:vector size="36" baseType="lpstr">
      <vt:lpstr>Times</vt:lpstr>
      <vt:lpstr>COA Decision Brief Final</vt:lpstr>
      <vt:lpstr>Xử trí Stress</vt:lpstr>
      <vt:lpstr>Mục tiêu </vt:lpstr>
      <vt:lpstr>Mục tiêu</vt:lpstr>
      <vt:lpstr>Các bệnh thường liên quan tới stress</vt:lpstr>
      <vt:lpstr>Khái quát thuật ngữ</vt:lpstr>
      <vt:lpstr>Stress</vt:lpstr>
      <vt:lpstr>Nguyên nhân stress</vt:lpstr>
      <vt:lpstr>Các nguồn gây stress trên thực tế lâm sàng</vt:lpstr>
      <vt:lpstr>Các giai đoạn đáp ứng với stress  “Hội chứng Thích ứng Toàn thể “ của Hans Selye (1907-1982)</vt:lpstr>
      <vt:lpstr>Giai đoạn BÁO ĐỘNG: kích hoạt hệ trục Hạ đồi-Tuyến yên-Tuyến thượng thận</vt:lpstr>
      <vt:lpstr>Giai đoạn Chống trả </vt:lpstr>
      <vt:lpstr>Giai đoạn Kiệt quệ</vt:lpstr>
      <vt:lpstr>Triệu chứng và dấu hiệu của stress</vt:lpstr>
      <vt:lpstr>Di truyền học và Sự phát triển </vt:lpstr>
      <vt:lpstr>Xoay sở và khả năng thích ứng</vt:lpstr>
      <vt:lpstr>Xoay sở</vt:lpstr>
      <vt:lpstr>Đề cao hành vi xoay sở chủ động </vt:lpstr>
      <vt:lpstr>Đề cao hành vi xoay sở chủ động </vt:lpstr>
      <vt:lpstr>Tránh xa các hành vi xoay sở thiếu tính thích ứng </vt:lpstr>
      <vt:lpstr>Những yếu tố thúc đẩy khả năng thích ứng</vt:lpstr>
      <vt:lpstr>Hình mẫu tốt</vt:lpstr>
      <vt:lpstr>Lạc quan</vt:lpstr>
      <vt:lpstr>Khiếu hài hước</vt:lpstr>
      <vt:lpstr>Đạo đức</vt:lpstr>
      <vt:lpstr>Lòng vị tha</vt:lpstr>
      <vt:lpstr>Tôn giáo và tín ngưỡng</vt:lpstr>
      <vt:lpstr>Sự trợ giúp từ cộng đồng</vt:lpstr>
      <vt:lpstr>Sức mạnh cá nhân </vt:lpstr>
      <vt:lpstr>Tổng kết</vt:lpstr>
      <vt:lpstr>Tổng kết: lời khuyên thực tế</vt:lpstr>
      <vt:lpstr>Nguồn tham khảo trên Internet</vt:lpstr>
      <vt:lpstr>Bài tập</vt:lpstr>
      <vt:lpstr>Tham khảo</vt:lpstr>
      <vt:lpstr>Thông tin liên lạc</vt:lpstr>
    </vt:vector>
  </TitlesOfParts>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Xử trí Stress</dc:title>
  <cp:lastModifiedBy>Eva Reed</cp:lastModifiedBy>
  <cp:revision>1</cp:revision>
  <dcterms:modified xsi:type="dcterms:W3CDTF">2017-05-07T07:47:41Z</dcterms:modified>
</cp:coreProperties>
</file>